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Inter"/>
      <p:regular r:id="rId23"/>
      <p:bold r:id="rId24"/>
      <p:italic r:id="rId25"/>
      <p:boldItalic r:id="rId26"/>
    </p:embeddedFont>
    <p:embeddedFont>
      <p:font typeface="EB Garamond"/>
      <p:regular r:id="rId27"/>
      <p:bold r:id="rId28"/>
      <p:italic r:id="rId29"/>
      <p:boldItalic r:id="rId30"/>
    </p:embeddedFont>
    <p:embeddedFont>
      <p:font typeface="Open Sans"/>
      <p:regular r:id="rId31"/>
      <p:bold r:id="rId32"/>
      <p:italic r:id="rId33"/>
      <p:boldItalic r:id="rId34"/>
    </p:embeddedFont>
    <p:embeddedFont>
      <p:font typeface="Century Gothic"/>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Inter-bold.fntdata"/><Relationship Id="rId23" Type="http://schemas.openxmlformats.org/officeDocument/2006/relationships/font" Target="fonts/Inter-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ter-boldItalic.fntdata"/><Relationship Id="rId25" Type="http://schemas.openxmlformats.org/officeDocument/2006/relationships/font" Target="fonts/Inter-italic.fntdata"/><Relationship Id="rId28" Type="http://schemas.openxmlformats.org/officeDocument/2006/relationships/font" Target="fonts/EBGaramond-bold.fntdata"/><Relationship Id="rId27" Type="http://schemas.openxmlformats.org/officeDocument/2006/relationships/font" Target="fonts/EBGaramond-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EBGaramon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regular.fntdata"/><Relationship Id="rId30" Type="http://schemas.openxmlformats.org/officeDocument/2006/relationships/font" Target="fonts/EBGaramond-boldItalic.fntdata"/><Relationship Id="rId11" Type="http://schemas.openxmlformats.org/officeDocument/2006/relationships/slide" Target="slides/slide6.xml"/><Relationship Id="rId33" Type="http://schemas.openxmlformats.org/officeDocument/2006/relationships/font" Target="fonts/OpenSans-italic.fntdata"/><Relationship Id="rId10" Type="http://schemas.openxmlformats.org/officeDocument/2006/relationships/slide" Target="slides/slide5.xml"/><Relationship Id="rId32" Type="http://schemas.openxmlformats.org/officeDocument/2006/relationships/font" Target="fonts/OpenSans-bold.fntdata"/><Relationship Id="rId13" Type="http://schemas.openxmlformats.org/officeDocument/2006/relationships/slide" Target="slides/slide8.xml"/><Relationship Id="rId35" Type="http://schemas.openxmlformats.org/officeDocument/2006/relationships/font" Target="fonts/CenturyGothic-regular.fntdata"/><Relationship Id="rId12" Type="http://schemas.openxmlformats.org/officeDocument/2006/relationships/slide" Target="slides/slide7.xml"/><Relationship Id="rId34" Type="http://schemas.openxmlformats.org/officeDocument/2006/relationships/font" Target="fonts/OpenSans-boldItalic.fntdata"/><Relationship Id="rId15" Type="http://schemas.openxmlformats.org/officeDocument/2006/relationships/slide" Target="slides/slide10.xml"/><Relationship Id="rId37" Type="http://schemas.openxmlformats.org/officeDocument/2006/relationships/font" Target="fonts/CenturyGothic-italic.fntdata"/><Relationship Id="rId14" Type="http://schemas.openxmlformats.org/officeDocument/2006/relationships/slide" Target="slides/slide9.xml"/><Relationship Id="rId36" Type="http://schemas.openxmlformats.org/officeDocument/2006/relationships/font" Target="fonts/CenturyGothic-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CenturyGothic-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83201de630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83201de630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 Alexa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83201de630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83201de630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Yuls 2nd Visual - </a:t>
            </a:r>
            <a:r>
              <a:rPr lang="en"/>
              <a:t>Dashboard on gasses in particular CA cities - David’s speaking on this ** find transition into carolines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83201de630_0_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83201de630_0_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83201de630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83201de630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Caroline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83201de630_0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83201de630_0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Caroline -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83201de630_0_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83201de630_0_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Caroline -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83201de630_0_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83201de630_0_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Caroline -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83201de630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83201de630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Alexa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83201de630_0_3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83201de630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83201de630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83201de630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83201de630_0_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83201de630_0_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Alexa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83201de630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83201de630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Alexa and David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f6799a692c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f6799a692c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83201de630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83201de630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83201de630_0_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83201de630_0_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Yul’s 1st visual - air quality </a:t>
            </a:r>
            <a:endParaRPr/>
          </a:p>
          <a:p>
            <a:pPr indent="0" lvl="0" marL="0" rtl="0" algn="l">
              <a:spcBef>
                <a:spcPts val="0"/>
              </a:spcBef>
              <a:spcAft>
                <a:spcPts val="0"/>
              </a:spcAft>
              <a:buNone/>
            </a:pPr>
            <a:r>
              <a:t/>
            </a:r>
            <a:endParaRPr/>
          </a:p>
          <a:p>
            <a:pPr indent="0" lvl="0" marL="0" rtl="0" algn="l">
              <a:lnSpc>
                <a:spcPct val="115000"/>
              </a:lnSpc>
              <a:spcBef>
                <a:spcPts val="1200"/>
              </a:spcBef>
              <a:spcAft>
                <a:spcPts val="0"/>
              </a:spcAft>
              <a:buClr>
                <a:schemeClr val="dk1"/>
              </a:buClr>
              <a:buSzPts val="1100"/>
              <a:buFont typeface="Arial"/>
              <a:buNone/>
            </a:pPr>
            <a:r>
              <a:rPr lang="en"/>
              <a:t>We analyzed air quality across various cities in the US, using an index where 0 in red represents poor air quality and 100 in green indicates excellent air quality. A key finding is the correlation between population size and pollution levels: larger cities, like New York and Los Angeles (represented by larger circles), tend to have poorer air quality, while smaller cities generally show better air quality. However, we identified several outliers.</a:t>
            </a:r>
            <a:endParaRPr/>
          </a:p>
          <a:p>
            <a:pPr indent="0" lvl="0" marL="0" rtl="0" algn="l">
              <a:lnSpc>
                <a:spcPct val="115000"/>
              </a:lnSpc>
              <a:spcBef>
                <a:spcPts val="1200"/>
              </a:spcBef>
              <a:spcAft>
                <a:spcPts val="0"/>
              </a:spcAft>
              <a:buClr>
                <a:schemeClr val="dk1"/>
              </a:buClr>
              <a:buSzPts val="1100"/>
              <a:buFont typeface="Arial"/>
              <a:buNone/>
            </a:pPr>
            <a:r>
              <a:rPr lang="en"/>
              <a:t>One intriguing area of focus is the California Central Valley. Despite its relatively smaller population, air quality is worse than expected. Further investigation revealed that the region’s topography plays a significant role. The surrounding mountains trap pollution, limiting airflow and increasing pollution levels. This highlights that factors beyond population size, such as geography, significantly impact air quality.</a:t>
            </a:r>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sz="1050">
              <a:solidFill>
                <a:srgbClr val="3C4043"/>
              </a:solidFill>
              <a:highlight>
                <a:srgbClr val="F8F9FA"/>
              </a:highlight>
              <a:latin typeface="Inter"/>
              <a:ea typeface="Inter"/>
              <a:cs typeface="Inter"/>
              <a:sym typeface="Inte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83201de630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83201de630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f623f82df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f623f82df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1"/>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2"/>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8" name="Shape 28"/>
        <p:cNvGrpSpPr/>
        <p:nvPr/>
      </p:nvGrpSpPr>
      <p:grpSpPr>
        <a:xfrm>
          <a:off x="0" y="0"/>
          <a:ext cx="0" cy="0"/>
          <a:chOff x="0" y="0"/>
          <a:chExt cx="0" cy="0"/>
        </a:xfrm>
      </p:grpSpPr>
      <p:sp>
        <p:nvSpPr>
          <p:cNvPr id="29" name="Google Shape;29;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30" name="Google Shape;30;p7"/>
          <p:cNvPicPr preferRelativeResize="0"/>
          <p:nvPr/>
        </p:nvPicPr>
        <p:blipFill>
          <a:blip r:embed="rId2">
            <a:alphaModFix amt="52999"/>
          </a:blip>
          <a:stretch>
            <a:fillRect/>
          </a:stretch>
        </p:blipFill>
        <p:spPr>
          <a:xfrm>
            <a:off x="0" y="892381"/>
            <a:ext cx="9144000" cy="4273143"/>
          </a:xfrm>
          <a:prstGeom prst="rect">
            <a:avLst/>
          </a:prstGeom>
          <a:noFill/>
          <a:ln>
            <a:noFill/>
          </a:ln>
        </p:spPr>
      </p:pic>
      <p:sp>
        <p:nvSpPr>
          <p:cNvPr id="31" name="Google Shape;31;p7"/>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 name="Google Shape;32;p7"/>
          <p:cNvSpPr txBox="1"/>
          <p:nvPr>
            <p:ph idx="1" type="body"/>
          </p:nvPr>
        </p:nvSpPr>
        <p:spPr>
          <a:xfrm>
            <a:off x="311700" y="1182600"/>
            <a:ext cx="4685100" cy="3315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extLst>
    <p:ext uri="{DCECCB84-F9BA-43D5-87BE-67443E8EF086}">
      <p15:sldGuideLst>
        <p15:guide id="1" orient="horz" pos="1620">
          <p15:clr>
            <a:srgbClr val="E46962"/>
          </p15:clr>
        </p15:guide>
        <p15:guide id="2" pos="196">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8"/>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5" name="Google Shape;35;p8"/>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9"/>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9" name="Google Shape;3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 name="Shape 40"/>
        <p:cNvGrpSpPr/>
        <p:nvPr/>
      </p:nvGrpSpPr>
      <p:grpSpPr>
        <a:xfrm>
          <a:off x="0" y="0"/>
          <a:ext cx="0" cy="0"/>
          <a:chOff x="0" y="0"/>
          <a:chExt cx="0" cy="0"/>
        </a:xfrm>
      </p:grpSpPr>
      <p:sp>
        <p:nvSpPr>
          <p:cNvPr id="41" name="Google Shape;41;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10"/>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10"/>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10"/>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hyperlink" Target="http://drive.google.com/file/d/10d4vvxtFc158Nn1iP07ZapuOwuJrFct7/view" TargetMode="External"/><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hyperlink" Target="https://www.aqmd.gov/home/research/publications/50-years-of-progress" TargetMode="External"/></Relationships>
</file>

<file path=ppt/slides/_rels/slide13.xml.rels><?xml version="1.0" encoding="UTF-8" standalone="yes"?><Relationships xmlns="http://schemas.openxmlformats.org/package/2006/relationships"><Relationship Id="rId11" Type="http://schemas.openxmlformats.org/officeDocument/2006/relationships/image" Target="../media/image12.png"/><Relationship Id="rId10" Type="http://schemas.openxmlformats.org/officeDocument/2006/relationships/image" Target="../media/image14.png"/><Relationship Id="rId12" Type="http://schemas.openxmlformats.org/officeDocument/2006/relationships/image" Target="../media/image13.png"/><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5.png"/><Relationship Id="rId4" Type="http://schemas.openxmlformats.org/officeDocument/2006/relationships/hyperlink" Target="https://www.aqmd.gov/home/research/publications/50-years-of-progress" TargetMode="External"/><Relationship Id="rId9" Type="http://schemas.openxmlformats.org/officeDocument/2006/relationships/image" Target="../media/image6.png"/><Relationship Id="rId5" Type="http://schemas.openxmlformats.org/officeDocument/2006/relationships/image" Target="../media/image5.png"/><Relationship Id="rId6" Type="http://schemas.openxmlformats.org/officeDocument/2006/relationships/image" Target="../media/image8.png"/><Relationship Id="rId7" Type="http://schemas.openxmlformats.org/officeDocument/2006/relationships/image" Target="../media/image17.png"/><Relationship Id="rId8"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1.png"/><Relationship Id="rId4" Type="http://schemas.openxmlformats.org/officeDocument/2006/relationships/hyperlink" Target="https://archive.gov.ca.gov/archive/gov39/wp-content/uploads/2018/09/9.10.18-Executive-Order.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hyperlink" Target="https://www.who.int/news-room/feature-stories/detail/air-pollution--the-invisible-health-threa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hyperlink" Target="http://drive.google.com/file/d/1EahNkR63PTWsTCXNrYSGNKP6YN-DXwTv/view" TargetMode="Externa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4"/>
          <p:cNvPicPr preferRelativeResize="0"/>
          <p:nvPr/>
        </p:nvPicPr>
        <p:blipFill>
          <a:blip r:embed="rId3">
            <a:alphaModFix/>
          </a:blip>
          <a:stretch>
            <a:fillRect/>
          </a:stretch>
        </p:blipFill>
        <p:spPr>
          <a:xfrm>
            <a:off x="-22" y="17"/>
            <a:ext cx="9144044" cy="5143525"/>
          </a:xfrm>
          <a:prstGeom prst="rect">
            <a:avLst/>
          </a:prstGeom>
          <a:noFill/>
          <a:ln>
            <a:noFill/>
          </a:ln>
        </p:spPr>
      </p:pic>
      <p:sp>
        <p:nvSpPr>
          <p:cNvPr id="60" name="Google Shape;60;p14"/>
          <p:cNvSpPr txBox="1"/>
          <p:nvPr>
            <p:ph type="ctrTitle"/>
          </p:nvPr>
        </p:nvSpPr>
        <p:spPr>
          <a:xfrm>
            <a:off x="311708" y="1164488"/>
            <a:ext cx="8520600" cy="2052600"/>
          </a:xfrm>
          <a:prstGeom prst="rect">
            <a:avLst/>
          </a:prstGeom>
          <a:effectLst>
            <a:outerShdw blurRad="57150" rotWithShape="0" algn="bl" dir="5400000" dist="19050">
              <a:srgbClr val="000000">
                <a:alpha val="50000"/>
              </a:srgbClr>
            </a:outerShdw>
          </a:effectLst>
        </p:spPr>
        <p:txBody>
          <a:bodyPr anchorCtr="0" anchor="b" bIns="91425" lIns="91425" spcFirstLastPara="1" rIns="91425" wrap="square" tIns="91425">
            <a:normAutofit/>
          </a:bodyPr>
          <a:lstStyle/>
          <a:p>
            <a:pPr indent="0" lvl="0" marL="0" rtl="0" algn="ctr">
              <a:spcBef>
                <a:spcPts val="0"/>
              </a:spcBef>
              <a:spcAft>
                <a:spcPts val="0"/>
              </a:spcAft>
              <a:buNone/>
            </a:pPr>
            <a:r>
              <a:rPr b="1" lang="en">
                <a:solidFill>
                  <a:srgbClr val="FFFFFF"/>
                </a:solidFill>
                <a:latin typeface="Open Sans"/>
                <a:ea typeface="Open Sans"/>
                <a:cs typeface="Open Sans"/>
                <a:sym typeface="Open Sans"/>
              </a:rPr>
              <a:t>Air Pollution</a:t>
            </a:r>
            <a:r>
              <a:rPr lang="en">
                <a:solidFill>
                  <a:srgbClr val="FFFFFF"/>
                </a:solidFill>
                <a:latin typeface="Open Sans"/>
                <a:ea typeface="Open Sans"/>
                <a:cs typeface="Open Sans"/>
                <a:sym typeface="Open Sans"/>
              </a:rPr>
              <a:t>: California’s Journey in Air Quality</a:t>
            </a:r>
            <a:endParaRPr>
              <a:solidFill>
                <a:srgbClr val="FFFFFF"/>
              </a:solidFill>
              <a:latin typeface="Open Sans"/>
              <a:ea typeface="Open Sans"/>
              <a:cs typeface="Open Sans"/>
              <a:sym typeface="Open Sans"/>
            </a:endParaRPr>
          </a:p>
        </p:txBody>
      </p:sp>
      <p:sp>
        <p:nvSpPr>
          <p:cNvPr id="61" name="Google Shape;61;p14"/>
          <p:cNvSpPr txBox="1"/>
          <p:nvPr/>
        </p:nvSpPr>
        <p:spPr>
          <a:xfrm>
            <a:off x="2790196" y="3635325"/>
            <a:ext cx="1504200" cy="769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900">
                <a:solidFill>
                  <a:srgbClr val="FFFFFF"/>
                </a:solidFill>
                <a:latin typeface="Inter"/>
                <a:ea typeface="Inter"/>
                <a:cs typeface="Inter"/>
                <a:sym typeface="Inter"/>
              </a:rPr>
              <a:t>Caroline </a:t>
            </a:r>
            <a:r>
              <a:rPr lang="en" sz="1900">
                <a:solidFill>
                  <a:srgbClr val="FFFFFF"/>
                </a:solidFill>
                <a:latin typeface="Inter"/>
                <a:ea typeface="Inter"/>
                <a:cs typeface="Inter"/>
                <a:sym typeface="Inter"/>
              </a:rPr>
              <a:t>Marques</a:t>
            </a:r>
            <a:endParaRPr b="1" sz="1900">
              <a:solidFill>
                <a:srgbClr val="FFFFFF"/>
              </a:solidFill>
              <a:latin typeface="Inter"/>
              <a:ea typeface="Inter"/>
              <a:cs typeface="Inter"/>
              <a:sym typeface="Inter"/>
            </a:endParaRPr>
          </a:p>
        </p:txBody>
      </p:sp>
      <p:sp>
        <p:nvSpPr>
          <p:cNvPr id="62" name="Google Shape;62;p14"/>
          <p:cNvSpPr txBox="1"/>
          <p:nvPr/>
        </p:nvSpPr>
        <p:spPr>
          <a:xfrm>
            <a:off x="860650" y="3635325"/>
            <a:ext cx="1504200" cy="769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900">
                <a:solidFill>
                  <a:srgbClr val="FFFFFF"/>
                </a:solidFill>
                <a:latin typeface="Inter"/>
                <a:ea typeface="Inter"/>
                <a:cs typeface="Inter"/>
                <a:sym typeface="Inter"/>
              </a:rPr>
              <a:t>Alexa</a:t>
            </a:r>
            <a:r>
              <a:rPr b="1" lang="en" sz="1900">
                <a:solidFill>
                  <a:srgbClr val="FFFFFF"/>
                </a:solidFill>
                <a:latin typeface="Inter"/>
                <a:ea typeface="Inter"/>
                <a:cs typeface="Inter"/>
                <a:sym typeface="Inter"/>
              </a:rPr>
              <a:t> </a:t>
            </a:r>
            <a:endParaRPr b="1" sz="1900">
              <a:solidFill>
                <a:srgbClr val="FFFFFF"/>
              </a:solidFill>
              <a:latin typeface="Inter"/>
              <a:ea typeface="Inter"/>
              <a:cs typeface="Inter"/>
              <a:sym typeface="Inter"/>
            </a:endParaRPr>
          </a:p>
          <a:p>
            <a:pPr indent="0" lvl="0" marL="0" rtl="0" algn="ctr">
              <a:lnSpc>
                <a:spcPct val="100000"/>
              </a:lnSpc>
              <a:spcBef>
                <a:spcPts val="0"/>
              </a:spcBef>
              <a:spcAft>
                <a:spcPts val="0"/>
              </a:spcAft>
              <a:buNone/>
            </a:pPr>
            <a:r>
              <a:rPr lang="en" sz="1900">
                <a:solidFill>
                  <a:srgbClr val="FFFFFF"/>
                </a:solidFill>
                <a:latin typeface="Inter"/>
                <a:ea typeface="Inter"/>
                <a:cs typeface="Inter"/>
                <a:sym typeface="Inter"/>
              </a:rPr>
              <a:t>Drapiza</a:t>
            </a:r>
            <a:endParaRPr b="1" sz="1900">
              <a:solidFill>
                <a:srgbClr val="FFFFFF"/>
              </a:solidFill>
              <a:latin typeface="Inter"/>
              <a:ea typeface="Inter"/>
              <a:cs typeface="Inter"/>
              <a:sym typeface="Inter"/>
            </a:endParaRPr>
          </a:p>
        </p:txBody>
      </p:sp>
      <p:sp>
        <p:nvSpPr>
          <p:cNvPr id="63" name="Google Shape;63;p14"/>
          <p:cNvSpPr txBox="1"/>
          <p:nvPr/>
        </p:nvSpPr>
        <p:spPr>
          <a:xfrm>
            <a:off x="4719742" y="3635325"/>
            <a:ext cx="1504200" cy="769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900">
                <a:solidFill>
                  <a:srgbClr val="FFFFFF"/>
                </a:solidFill>
                <a:latin typeface="Inter"/>
                <a:ea typeface="Inter"/>
                <a:cs typeface="Inter"/>
                <a:sym typeface="Inter"/>
              </a:rPr>
              <a:t>David</a:t>
            </a:r>
            <a:r>
              <a:rPr b="1" lang="en" sz="1900">
                <a:solidFill>
                  <a:srgbClr val="FFFFFF"/>
                </a:solidFill>
                <a:latin typeface="Inter"/>
                <a:ea typeface="Inter"/>
                <a:cs typeface="Inter"/>
                <a:sym typeface="Inter"/>
              </a:rPr>
              <a:t> </a:t>
            </a:r>
            <a:r>
              <a:rPr lang="en" sz="1900">
                <a:solidFill>
                  <a:srgbClr val="FFFFFF"/>
                </a:solidFill>
                <a:latin typeface="Inter"/>
                <a:ea typeface="Inter"/>
                <a:cs typeface="Inter"/>
                <a:sym typeface="Inter"/>
              </a:rPr>
              <a:t>Henderson</a:t>
            </a:r>
            <a:endParaRPr b="1" sz="1900">
              <a:solidFill>
                <a:srgbClr val="FFFFFF"/>
              </a:solidFill>
              <a:latin typeface="Inter"/>
              <a:ea typeface="Inter"/>
              <a:cs typeface="Inter"/>
              <a:sym typeface="Inter"/>
            </a:endParaRPr>
          </a:p>
        </p:txBody>
      </p:sp>
      <p:sp>
        <p:nvSpPr>
          <p:cNvPr id="64" name="Google Shape;64;p14"/>
          <p:cNvSpPr txBox="1"/>
          <p:nvPr/>
        </p:nvSpPr>
        <p:spPr>
          <a:xfrm>
            <a:off x="6649288" y="3635325"/>
            <a:ext cx="1504200" cy="769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900">
                <a:solidFill>
                  <a:srgbClr val="FFFFFF"/>
                </a:solidFill>
                <a:latin typeface="Inter"/>
                <a:ea typeface="Inter"/>
                <a:cs typeface="Inter"/>
                <a:sym typeface="Inter"/>
              </a:rPr>
              <a:t>Yuleica</a:t>
            </a:r>
            <a:r>
              <a:rPr b="1" lang="en" sz="1900">
                <a:solidFill>
                  <a:srgbClr val="FFFFFF"/>
                </a:solidFill>
                <a:latin typeface="Inter"/>
                <a:ea typeface="Inter"/>
                <a:cs typeface="Inter"/>
                <a:sym typeface="Inter"/>
              </a:rPr>
              <a:t> </a:t>
            </a:r>
            <a:r>
              <a:rPr lang="en" sz="1900">
                <a:solidFill>
                  <a:srgbClr val="FFFFFF"/>
                </a:solidFill>
                <a:latin typeface="Inter"/>
                <a:ea typeface="Inter"/>
                <a:cs typeface="Inter"/>
                <a:sym typeface="Inter"/>
              </a:rPr>
              <a:t>Ledezma</a:t>
            </a:r>
            <a:endParaRPr b="1" sz="1900">
              <a:solidFill>
                <a:srgbClr val="FFFFFF"/>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00"/>
              <a:t>California Cit</a:t>
            </a:r>
            <a:r>
              <a:rPr b="1" lang="en"/>
              <a:t>ies</a:t>
            </a:r>
            <a:r>
              <a:rPr b="1" lang="en" sz="2800"/>
              <a:t> Breakdown</a:t>
            </a:r>
            <a:r>
              <a:rPr lang="en" sz="2800"/>
              <a:t> | (Call Out)</a:t>
            </a:r>
            <a:endParaRPr sz="2800"/>
          </a:p>
        </p:txBody>
      </p:sp>
      <p:pic>
        <p:nvPicPr>
          <p:cNvPr id="132" name="Google Shape;132;p23" title="California Cities Pollution Dashboard.mp4">
            <a:hlinkClick r:id="rId3"/>
          </p:cNvPr>
          <p:cNvPicPr preferRelativeResize="0"/>
          <p:nvPr/>
        </p:nvPicPr>
        <p:blipFill>
          <a:blip r:embed="rId4">
            <a:alphaModFix/>
          </a:blip>
          <a:stretch>
            <a:fillRect/>
          </a:stretch>
        </p:blipFill>
        <p:spPr>
          <a:xfrm>
            <a:off x="901163" y="1017750"/>
            <a:ext cx="6390774" cy="3594800"/>
          </a:xfrm>
          <a:prstGeom prst="rect">
            <a:avLst/>
          </a:prstGeom>
          <a:noFill/>
          <a:ln>
            <a:noFill/>
          </a:ln>
        </p:spPr>
      </p:pic>
      <p:sp>
        <p:nvSpPr>
          <p:cNvPr id="133" name="Google Shape;133;p23"/>
          <p:cNvSpPr txBox="1"/>
          <p:nvPr/>
        </p:nvSpPr>
        <p:spPr>
          <a:xfrm>
            <a:off x="7498950" y="1017750"/>
            <a:ext cx="1502100" cy="342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2"/>
                </a:solidFill>
              </a:rPr>
              <a:t>Pollutants:</a:t>
            </a:r>
            <a:endParaRPr b="1" sz="800">
              <a:solidFill>
                <a:schemeClr val="dk2"/>
              </a:solidFill>
            </a:endParaRPr>
          </a:p>
          <a:p>
            <a:pPr indent="0" lvl="0" marL="0" rtl="0" algn="l">
              <a:spcBef>
                <a:spcPts val="0"/>
              </a:spcBef>
              <a:spcAft>
                <a:spcPts val="0"/>
              </a:spcAft>
              <a:buNone/>
            </a:pPr>
            <a:r>
              <a:t/>
            </a:r>
            <a:endParaRPr sz="800">
              <a:solidFill>
                <a:schemeClr val="dk2"/>
              </a:solidFill>
            </a:endParaRPr>
          </a:p>
          <a:p>
            <a:pPr indent="0" lvl="0" marL="0" rtl="0" algn="l">
              <a:lnSpc>
                <a:spcPct val="115000"/>
              </a:lnSpc>
              <a:spcBef>
                <a:spcPts val="1200"/>
              </a:spcBef>
              <a:spcAft>
                <a:spcPts val="0"/>
              </a:spcAft>
              <a:buClr>
                <a:schemeClr val="dk1"/>
              </a:buClr>
              <a:buSzPts val="1100"/>
              <a:buFont typeface="Arial"/>
              <a:buNone/>
            </a:pPr>
            <a:r>
              <a:rPr b="1" lang="en" sz="800">
                <a:solidFill>
                  <a:srgbClr val="0200FC"/>
                </a:solidFill>
              </a:rPr>
              <a:t>Ozone (O3):</a:t>
            </a:r>
            <a:r>
              <a:rPr lang="en" sz="800">
                <a:solidFill>
                  <a:srgbClr val="0200FC"/>
                </a:solidFill>
              </a:rPr>
              <a:t> </a:t>
            </a:r>
            <a:r>
              <a:rPr lang="en" sz="800">
                <a:solidFill>
                  <a:schemeClr val="dk1"/>
                </a:solidFill>
              </a:rPr>
              <a:t>                    Key component of smog; high levels cause respiratory problems.</a:t>
            </a:r>
            <a:endParaRPr sz="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800">
                <a:solidFill>
                  <a:srgbClr val="008100"/>
                </a:solidFill>
              </a:rPr>
              <a:t>Carbon Monoxide (CO): </a:t>
            </a:r>
            <a:r>
              <a:rPr lang="en" sz="800">
                <a:solidFill>
                  <a:schemeClr val="dk1"/>
                </a:solidFill>
              </a:rPr>
              <a:t>Produced by incomplete combustion of fuels; impairs oxygen delivery in the body.</a:t>
            </a:r>
            <a:endParaRPr sz="8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sz="800">
                <a:solidFill>
                  <a:srgbClr val="F20800"/>
                </a:solidFill>
              </a:rPr>
              <a:t>Sulfur Dioxide (SO2):</a:t>
            </a:r>
            <a:r>
              <a:rPr lang="en" sz="800">
                <a:solidFill>
                  <a:schemeClr val="dk1"/>
                </a:solidFill>
              </a:rPr>
              <a:t> Results from burning fossil fuels; linked to asthma and emergency hospital visits.</a:t>
            </a:r>
            <a:endParaRPr sz="800">
              <a:solidFill>
                <a:schemeClr val="dk1"/>
              </a:solidFill>
            </a:endParaRPr>
          </a:p>
          <a:p>
            <a:pPr indent="0" lvl="0" marL="0" rtl="0" algn="l">
              <a:lnSpc>
                <a:spcPct val="115000"/>
              </a:lnSpc>
              <a:spcBef>
                <a:spcPts val="1200"/>
              </a:spcBef>
              <a:spcAft>
                <a:spcPts val="0"/>
              </a:spcAft>
              <a:buNone/>
            </a:pPr>
            <a:r>
              <a:rPr b="1" lang="en" sz="800">
                <a:solidFill>
                  <a:srgbClr val="7E037F"/>
                </a:solidFill>
              </a:rPr>
              <a:t>Nitrogen Dioxide (NO2):</a:t>
            </a:r>
            <a:r>
              <a:rPr lang="en" sz="800">
                <a:solidFill>
                  <a:schemeClr val="dk1"/>
                </a:solidFill>
              </a:rPr>
              <a:t> Produced by high-temperature fuel combustion; exacerbates respiratory illnesses.</a:t>
            </a:r>
            <a:endParaRPr sz="800">
              <a:solidFill>
                <a:schemeClr val="dk1"/>
              </a:solidFill>
            </a:endParaRPr>
          </a:p>
          <a:p>
            <a:pPr indent="0" lvl="0" marL="0" rtl="0" algn="l">
              <a:spcBef>
                <a:spcPts val="1200"/>
              </a:spcBef>
              <a:spcAft>
                <a:spcPts val="0"/>
              </a:spcAft>
              <a:buNone/>
            </a:pPr>
            <a:r>
              <a:t/>
            </a:r>
            <a:endParaRPr sz="8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gtEl>
                                        <p:attrNameLst>
                                          <p:attrName>style.visibility</p:attrName>
                                        </p:attrNameLst>
                                      </p:cBhvr>
                                      <p:to>
                                        <p:strVal val="visible"/>
                                      </p:to>
                                    </p:set>
                                    <p:animEffect filter="fade" transition="in">
                                      <p:cBhvr>
                                        <p:cTn dur="1000"/>
                                        <p:tgtEl>
                                          <p:spTgt spid="1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4"/>
          <p:cNvPicPr preferRelativeResize="0"/>
          <p:nvPr/>
        </p:nvPicPr>
        <p:blipFill rotWithShape="1">
          <a:blip r:embed="rId3">
            <a:alphaModFix/>
          </a:blip>
          <a:srcRect b="10508" l="1080" r="-1080" t="47254"/>
          <a:stretch/>
        </p:blipFill>
        <p:spPr>
          <a:xfrm>
            <a:off x="-9" y="0"/>
            <a:ext cx="9144007" cy="5143500"/>
          </a:xfrm>
          <a:prstGeom prst="rect">
            <a:avLst/>
          </a:prstGeom>
          <a:noFill/>
          <a:ln>
            <a:noFill/>
          </a:ln>
        </p:spPr>
      </p:pic>
      <p:sp>
        <p:nvSpPr>
          <p:cNvPr id="139" name="Google Shape;139;p24"/>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t>Table of Contents</a:t>
            </a:r>
            <a:endParaRPr b="1" sz="2820"/>
          </a:p>
        </p:txBody>
      </p:sp>
      <p:sp>
        <p:nvSpPr>
          <p:cNvPr id="140" name="Google Shape;140;p24"/>
          <p:cNvSpPr txBox="1"/>
          <p:nvPr/>
        </p:nvSpPr>
        <p:spPr>
          <a:xfrm>
            <a:off x="841725" y="1512800"/>
            <a:ext cx="6224100" cy="1908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The Invisible Health Threat</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US Breakdown</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California Breakdown</a:t>
            </a:r>
            <a:endParaRPr sz="2000">
              <a:solidFill>
                <a:srgbClr val="B7B7B7"/>
              </a:solidFill>
            </a:endParaRPr>
          </a:p>
          <a:p>
            <a:pPr indent="-355600" lvl="0" marL="457200" rtl="0" algn="l">
              <a:lnSpc>
                <a:spcPct val="115000"/>
              </a:lnSpc>
              <a:spcBef>
                <a:spcPts val="0"/>
              </a:spcBef>
              <a:spcAft>
                <a:spcPts val="0"/>
              </a:spcAft>
              <a:buClr>
                <a:srgbClr val="434343"/>
              </a:buClr>
              <a:buSzPts val="2000"/>
              <a:buAutoNum type="arabicPeriod"/>
            </a:pPr>
            <a:r>
              <a:rPr b="1" lang="en" sz="2000">
                <a:solidFill>
                  <a:srgbClr val="434343"/>
                </a:solidFill>
              </a:rPr>
              <a:t>A History of CA’s Air Policies</a:t>
            </a:r>
            <a:endParaRPr b="1" sz="2000">
              <a:solidFill>
                <a:srgbClr val="434343"/>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Conclusion</a:t>
            </a:r>
            <a:endParaRPr sz="2000">
              <a:solidFill>
                <a:srgbClr val="B7B7B7"/>
              </a:solidFill>
            </a:endParaRPr>
          </a:p>
        </p:txBody>
      </p:sp>
      <p:pic>
        <p:nvPicPr>
          <p:cNvPr id="141" name="Google Shape;141;p24"/>
          <p:cNvPicPr preferRelativeResize="0"/>
          <p:nvPr/>
        </p:nvPicPr>
        <p:blipFill rotWithShape="1">
          <a:blip r:embed="rId4">
            <a:alphaModFix/>
          </a:blip>
          <a:srcRect b="12017" l="76829" r="20334" t="66686"/>
          <a:stretch/>
        </p:blipFill>
        <p:spPr>
          <a:xfrm>
            <a:off x="6926425" y="2366450"/>
            <a:ext cx="259350" cy="25933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00"/>
              <a:t>California</a:t>
            </a:r>
            <a:r>
              <a:rPr lang="en" sz="2800"/>
              <a:t> | History of Air Quality Management</a:t>
            </a:r>
            <a:endParaRPr/>
          </a:p>
        </p:txBody>
      </p:sp>
      <p:cxnSp>
        <p:nvCxnSpPr>
          <p:cNvPr id="147" name="Google Shape;147;p25"/>
          <p:cNvCxnSpPr/>
          <p:nvPr/>
        </p:nvCxnSpPr>
        <p:spPr>
          <a:xfrm>
            <a:off x="2429025" y="2904750"/>
            <a:ext cx="5680800" cy="0"/>
          </a:xfrm>
          <a:prstGeom prst="straightConnector1">
            <a:avLst/>
          </a:prstGeom>
          <a:noFill/>
          <a:ln cap="flat" cmpd="sng" w="19050">
            <a:solidFill>
              <a:schemeClr val="accent1"/>
            </a:solidFill>
            <a:prstDash val="solid"/>
            <a:round/>
            <a:headEnd len="med" w="med" type="none"/>
            <a:tailEnd len="med" w="med" type="none"/>
          </a:ln>
        </p:spPr>
      </p:cxnSp>
      <p:cxnSp>
        <p:nvCxnSpPr>
          <p:cNvPr id="148" name="Google Shape;148;p25"/>
          <p:cNvCxnSpPr/>
          <p:nvPr/>
        </p:nvCxnSpPr>
        <p:spPr>
          <a:xfrm rot="10800000">
            <a:off x="723400" y="2898907"/>
            <a:ext cx="4200" cy="649500"/>
          </a:xfrm>
          <a:prstGeom prst="straightConnector1">
            <a:avLst/>
          </a:prstGeom>
          <a:noFill/>
          <a:ln cap="flat" cmpd="sng" w="19050">
            <a:solidFill>
              <a:schemeClr val="accent1"/>
            </a:solidFill>
            <a:prstDash val="solid"/>
            <a:round/>
            <a:headEnd len="med" w="med" type="none"/>
            <a:tailEnd len="med" w="med" type="none"/>
          </a:ln>
        </p:spPr>
      </p:cxnSp>
      <p:sp>
        <p:nvSpPr>
          <p:cNvPr id="149" name="Google Shape;149;p25"/>
          <p:cNvSpPr txBox="1"/>
          <p:nvPr/>
        </p:nvSpPr>
        <p:spPr>
          <a:xfrm>
            <a:off x="178275" y="4806075"/>
            <a:ext cx="3650100" cy="22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2"/>
                </a:solidFill>
              </a:rPr>
              <a:t>Source: </a:t>
            </a:r>
            <a:r>
              <a:rPr lang="en" sz="700" u="sng">
                <a:solidFill>
                  <a:schemeClr val="hlink"/>
                </a:solidFill>
                <a:hlinkClick r:id="rId3"/>
              </a:rPr>
              <a:t>https://www.aqmd.gov/home/research/publications/50-years-of-progress</a:t>
            </a:r>
            <a:endParaRPr sz="700">
              <a:solidFill>
                <a:schemeClr val="dk2"/>
              </a:solidFill>
            </a:endParaRPr>
          </a:p>
          <a:p>
            <a:pPr indent="0" lvl="0" marL="0" rtl="0" algn="l">
              <a:spcBef>
                <a:spcPts val="0"/>
              </a:spcBef>
              <a:spcAft>
                <a:spcPts val="0"/>
              </a:spcAft>
              <a:buNone/>
            </a:pPr>
            <a:r>
              <a:t/>
            </a:r>
            <a:endParaRPr sz="700">
              <a:solidFill>
                <a:schemeClr val="dk2"/>
              </a:solidFill>
            </a:endParaRPr>
          </a:p>
        </p:txBody>
      </p:sp>
      <p:cxnSp>
        <p:nvCxnSpPr>
          <p:cNvPr id="150" name="Google Shape;150;p25"/>
          <p:cNvCxnSpPr/>
          <p:nvPr/>
        </p:nvCxnSpPr>
        <p:spPr>
          <a:xfrm rot="10800000">
            <a:off x="2423100" y="2260019"/>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51" name="Google Shape;151;p25"/>
          <p:cNvCxnSpPr/>
          <p:nvPr/>
        </p:nvCxnSpPr>
        <p:spPr>
          <a:xfrm rot="10800000">
            <a:off x="4218213" y="225524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52" name="Google Shape;152;p25"/>
          <p:cNvCxnSpPr/>
          <p:nvPr/>
        </p:nvCxnSpPr>
        <p:spPr>
          <a:xfrm rot="10800000">
            <a:off x="2927150" y="289889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53" name="Google Shape;153;p25"/>
          <p:cNvCxnSpPr/>
          <p:nvPr/>
        </p:nvCxnSpPr>
        <p:spPr>
          <a:xfrm rot="10800000">
            <a:off x="4576050" y="289889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54" name="Google Shape;154;p25"/>
          <p:cNvCxnSpPr/>
          <p:nvPr/>
        </p:nvCxnSpPr>
        <p:spPr>
          <a:xfrm rot="10800000">
            <a:off x="5547288" y="2260019"/>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55" name="Google Shape;155;p25"/>
          <p:cNvCxnSpPr/>
          <p:nvPr/>
        </p:nvCxnSpPr>
        <p:spPr>
          <a:xfrm rot="10800000">
            <a:off x="6510438" y="289889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56" name="Google Shape;156;p25"/>
          <p:cNvCxnSpPr/>
          <p:nvPr/>
        </p:nvCxnSpPr>
        <p:spPr>
          <a:xfrm rot="10800000">
            <a:off x="7886938" y="225524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57" name="Google Shape;157;p25"/>
          <p:cNvCxnSpPr/>
          <p:nvPr/>
        </p:nvCxnSpPr>
        <p:spPr>
          <a:xfrm rot="10800000">
            <a:off x="8109688" y="2909519"/>
            <a:ext cx="4200" cy="649500"/>
          </a:xfrm>
          <a:prstGeom prst="straightConnector1">
            <a:avLst/>
          </a:prstGeom>
          <a:noFill/>
          <a:ln cap="flat" cmpd="sng" w="19050">
            <a:solidFill>
              <a:schemeClr val="accent1"/>
            </a:solidFill>
            <a:prstDash val="solid"/>
            <a:round/>
            <a:headEnd len="med" w="med" type="none"/>
            <a:tailEnd len="med" w="med" type="none"/>
          </a:ln>
        </p:spPr>
      </p:cxnSp>
      <p:sp>
        <p:nvSpPr>
          <p:cNvPr id="158" name="Google Shape;158;p25"/>
          <p:cNvSpPr/>
          <p:nvPr/>
        </p:nvSpPr>
        <p:spPr>
          <a:xfrm>
            <a:off x="505325" y="35529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1903</a:t>
            </a:r>
            <a:endParaRPr b="1" sz="800"/>
          </a:p>
        </p:txBody>
      </p:sp>
      <p:sp>
        <p:nvSpPr>
          <p:cNvPr id="159" name="Google Shape;159;p25"/>
          <p:cNvSpPr/>
          <p:nvPr/>
        </p:nvSpPr>
        <p:spPr>
          <a:xfrm>
            <a:off x="2708600" y="35529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1967</a:t>
            </a:r>
            <a:endParaRPr b="1" sz="800"/>
          </a:p>
        </p:txBody>
      </p:sp>
      <p:sp>
        <p:nvSpPr>
          <p:cNvPr id="160" name="Google Shape;160;p25"/>
          <p:cNvSpPr/>
          <p:nvPr/>
        </p:nvSpPr>
        <p:spPr>
          <a:xfrm>
            <a:off x="4363163" y="35529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1988</a:t>
            </a:r>
            <a:endParaRPr b="1" sz="800"/>
          </a:p>
        </p:txBody>
      </p:sp>
      <p:sp>
        <p:nvSpPr>
          <p:cNvPr id="161" name="Google Shape;161;p25"/>
          <p:cNvSpPr/>
          <p:nvPr/>
        </p:nvSpPr>
        <p:spPr>
          <a:xfrm>
            <a:off x="6285100" y="3525419"/>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1999</a:t>
            </a:r>
            <a:endParaRPr b="1" sz="800"/>
          </a:p>
        </p:txBody>
      </p:sp>
      <p:sp>
        <p:nvSpPr>
          <p:cNvPr id="162" name="Google Shape;162;p25"/>
          <p:cNvSpPr/>
          <p:nvPr/>
        </p:nvSpPr>
        <p:spPr>
          <a:xfrm>
            <a:off x="7891150" y="35529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2018</a:t>
            </a:r>
            <a:endParaRPr b="1" sz="800"/>
          </a:p>
        </p:txBody>
      </p:sp>
      <p:sp>
        <p:nvSpPr>
          <p:cNvPr id="163" name="Google Shape;163;p25"/>
          <p:cNvSpPr/>
          <p:nvPr/>
        </p:nvSpPr>
        <p:spPr>
          <a:xfrm>
            <a:off x="7668400" y="20725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2017</a:t>
            </a:r>
            <a:endParaRPr b="1" sz="800"/>
          </a:p>
        </p:txBody>
      </p:sp>
      <p:sp>
        <p:nvSpPr>
          <p:cNvPr id="164" name="Google Shape;164;p25"/>
          <p:cNvSpPr/>
          <p:nvPr/>
        </p:nvSpPr>
        <p:spPr>
          <a:xfrm>
            <a:off x="3999663" y="20725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1984</a:t>
            </a:r>
            <a:endParaRPr b="1" sz="800"/>
          </a:p>
        </p:txBody>
      </p:sp>
      <p:sp>
        <p:nvSpPr>
          <p:cNvPr id="165" name="Google Shape;165;p25"/>
          <p:cNvSpPr/>
          <p:nvPr/>
        </p:nvSpPr>
        <p:spPr>
          <a:xfrm>
            <a:off x="2204550" y="20725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1947</a:t>
            </a:r>
            <a:endParaRPr b="1" sz="800"/>
          </a:p>
        </p:txBody>
      </p:sp>
      <p:sp>
        <p:nvSpPr>
          <p:cNvPr id="166" name="Google Shape;166;p25"/>
          <p:cNvSpPr/>
          <p:nvPr/>
        </p:nvSpPr>
        <p:spPr>
          <a:xfrm>
            <a:off x="5328750" y="20725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1993</a:t>
            </a:r>
            <a:endParaRPr b="1" sz="800"/>
          </a:p>
        </p:txBody>
      </p:sp>
      <p:cxnSp>
        <p:nvCxnSpPr>
          <p:cNvPr id="167" name="Google Shape;167;p25"/>
          <p:cNvCxnSpPr/>
          <p:nvPr/>
        </p:nvCxnSpPr>
        <p:spPr>
          <a:xfrm>
            <a:off x="733175" y="2904750"/>
            <a:ext cx="1695900" cy="0"/>
          </a:xfrm>
          <a:prstGeom prst="straightConnector1">
            <a:avLst/>
          </a:prstGeom>
          <a:noFill/>
          <a:ln cap="flat" cmpd="sng" w="19050">
            <a:solidFill>
              <a:schemeClr val="accent1"/>
            </a:solidFill>
            <a:prstDash val="dash"/>
            <a:round/>
            <a:headEnd len="med" w="med" type="none"/>
            <a:tailEnd len="med" w="med" type="none"/>
          </a:ln>
        </p:spPr>
      </p:cxnSp>
      <p:sp>
        <p:nvSpPr>
          <p:cNvPr id="168" name="Google Shape;168;p25"/>
          <p:cNvSpPr txBox="1"/>
          <p:nvPr/>
        </p:nvSpPr>
        <p:spPr>
          <a:xfrm>
            <a:off x="96675" y="3796275"/>
            <a:ext cx="1371300" cy="97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2"/>
                </a:solidFill>
              </a:rPr>
              <a:t>Air pollution became so bad in Los Angeles that residents mistook it for an eclipse, causing Los Angeles City County to begin adopting measures to combat smoke emissions.</a:t>
            </a:r>
            <a:endParaRPr sz="900">
              <a:solidFill>
                <a:schemeClr val="dk2"/>
              </a:solidFill>
            </a:endParaRPr>
          </a:p>
        </p:txBody>
      </p:sp>
      <p:sp>
        <p:nvSpPr>
          <p:cNvPr id="169" name="Google Shape;169;p25"/>
          <p:cNvSpPr txBox="1"/>
          <p:nvPr/>
        </p:nvSpPr>
        <p:spPr>
          <a:xfrm>
            <a:off x="875200" y="1438325"/>
            <a:ext cx="1469100" cy="104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2"/>
                </a:solidFill>
              </a:rPr>
              <a:t>In 1947, the Los Angeles County Air Pollution Control District was formed. Soon after, the Bay Area Air Pollution Control District was established in 1955. They were the first bodies in the nation established to control air pollution regionally.</a:t>
            </a:r>
            <a:endParaRPr sz="900">
              <a:solidFill>
                <a:schemeClr val="dk2"/>
              </a:solidFill>
            </a:endParaRPr>
          </a:p>
          <a:p>
            <a:pPr indent="0" lvl="0" marL="0" rtl="0" algn="l">
              <a:spcBef>
                <a:spcPts val="0"/>
              </a:spcBef>
              <a:spcAft>
                <a:spcPts val="0"/>
              </a:spcAft>
              <a:buNone/>
            </a:pPr>
            <a:r>
              <a:t/>
            </a:r>
            <a:endParaRPr sz="900">
              <a:solidFill>
                <a:schemeClr val="dk2"/>
              </a:solidFill>
            </a:endParaRPr>
          </a:p>
        </p:txBody>
      </p:sp>
      <p:sp>
        <p:nvSpPr>
          <p:cNvPr id="170" name="Google Shape;170;p25"/>
          <p:cNvSpPr txBox="1"/>
          <p:nvPr/>
        </p:nvSpPr>
        <p:spPr>
          <a:xfrm>
            <a:off x="2222225" y="3819125"/>
            <a:ext cx="1371300" cy="77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2"/>
                </a:solidFill>
              </a:rPr>
              <a:t>In 1967, the California Air Resources Board (CARB) was established to unify the state's actions against air quality.</a:t>
            </a:r>
            <a:endParaRPr sz="900">
              <a:solidFill>
                <a:schemeClr val="dk2"/>
              </a:solidFill>
            </a:endParaRPr>
          </a:p>
        </p:txBody>
      </p:sp>
      <p:sp>
        <p:nvSpPr>
          <p:cNvPr id="171" name="Google Shape;171;p25"/>
          <p:cNvSpPr txBox="1"/>
          <p:nvPr/>
        </p:nvSpPr>
        <p:spPr>
          <a:xfrm>
            <a:off x="3490150" y="1034925"/>
            <a:ext cx="1371300" cy="97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2"/>
                </a:solidFill>
              </a:rPr>
              <a:t>In 1984, California began its Smog Check program, requiring that vehicles conform to air pollution emissions standards. By the program's one-year anniversary, tailpipe emissions were down by 17%.</a:t>
            </a:r>
            <a:endParaRPr sz="900">
              <a:solidFill>
                <a:schemeClr val="dk2"/>
              </a:solidFill>
            </a:endParaRPr>
          </a:p>
        </p:txBody>
      </p:sp>
      <p:sp>
        <p:nvSpPr>
          <p:cNvPr id="172" name="Google Shape;172;p25"/>
          <p:cNvSpPr txBox="1"/>
          <p:nvPr/>
        </p:nvSpPr>
        <p:spPr>
          <a:xfrm>
            <a:off x="3896500" y="3796275"/>
            <a:ext cx="1371300" cy="64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2"/>
                </a:solidFill>
              </a:rPr>
              <a:t>The California Clean Air Act was adopted, establishing air quality guidelines more stringent than federal ones. </a:t>
            </a:r>
            <a:endParaRPr sz="900">
              <a:solidFill>
                <a:schemeClr val="dk2"/>
              </a:solidFill>
            </a:endParaRPr>
          </a:p>
        </p:txBody>
      </p:sp>
      <p:sp>
        <p:nvSpPr>
          <p:cNvPr id="173" name="Google Shape;173;p25"/>
          <p:cNvSpPr txBox="1"/>
          <p:nvPr/>
        </p:nvSpPr>
        <p:spPr>
          <a:xfrm>
            <a:off x="4853400" y="1045600"/>
            <a:ext cx="1544400" cy="97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2"/>
                </a:solidFill>
              </a:rPr>
              <a:t>RECLAIM, the Regional Clean Air Incentives Market, is established by a South Coast AQMD as the state's first cap-and-trade program, imposing overall limits on facilities that were some of the largest emitters of ozone and particulate matter precursors.</a:t>
            </a:r>
            <a:endParaRPr sz="900">
              <a:solidFill>
                <a:schemeClr val="dk2"/>
              </a:solidFill>
            </a:endParaRPr>
          </a:p>
          <a:p>
            <a:pPr indent="0" lvl="0" marL="0" rtl="0" algn="l">
              <a:spcBef>
                <a:spcPts val="0"/>
              </a:spcBef>
              <a:spcAft>
                <a:spcPts val="0"/>
              </a:spcAft>
              <a:buNone/>
            </a:pPr>
            <a:r>
              <a:t/>
            </a:r>
            <a:endParaRPr sz="900">
              <a:solidFill>
                <a:schemeClr val="dk2"/>
              </a:solidFill>
            </a:endParaRPr>
          </a:p>
        </p:txBody>
      </p:sp>
      <p:sp>
        <p:nvSpPr>
          <p:cNvPr id="174" name="Google Shape;174;p25"/>
          <p:cNvSpPr txBox="1"/>
          <p:nvPr/>
        </p:nvSpPr>
        <p:spPr>
          <a:xfrm>
            <a:off x="5795675" y="3721575"/>
            <a:ext cx="1492500" cy="11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2"/>
                </a:solidFill>
              </a:rPr>
              <a:t>In 1999, along with beginning to monitor PM2.5, the Bay Area AQMD Board of Directors adopted the guiding principle of environmental justice: that no community should bear disproportionately high health impacts of air pollution.</a:t>
            </a:r>
            <a:endParaRPr sz="900">
              <a:solidFill>
                <a:schemeClr val="dk2"/>
              </a:solidFill>
            </a:endParaRPr>
          </a:p>
        </p:txBody>
      </p:sp>
      <p:sp>
        <p:nvSpPr>
          <p:cNvPr id="175" name="Google Shape;175;p25"/>
          <p:cNvSpPr txBox="1"/>
          <p:nvPr/>
        </p:nvSpPr>
        <p:spPr>
          <a:xfrm>
            <a:off x="7120225" y="1096000"/>
            <a:ext cx="1371300" cy="87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2"/>
                </a:solidFill>
              </a:rPr>
              <a:t>In 2017, AB 617 was signed into law, developing a community focused program to protect public health based on the principle of environmental justice.</a:t>
            </a:r>
            <a:endParaRPr sz="900">
              <a:solidFill>
                <a:schemeClr val="dk2"/>
              </a:solidFill>
            </a:endParaRPr>
          </a:p>
        </p:txBody>
      </p:sp>
      <p:sp>
        <p:nvSpPr>
          <p:cNvPr id="176" name="Google Shape;176;p25"/>
          <p:cNvSpPr txBox="1"/>
          <p:nvPr/>
        </p:nvSpPr>
        <p:spPr>
          <a:xfrm>
            <a:off x="7467725" y="3764100"/>
            <a:ext cx="1334400" cy="119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700">
                <a:solidFill>
                  <a:schemeClr val="dk2"/>
                </a:solidFill>
              </a:rPr>
              <a:t>The Coalition for Clean Air - a statewide organization working exclusively on air quality issues - launches the first ever California Clean Air Day, a statewide effort to highlight the things individuals a and organizations can do to clear the air.</a:t>
            </a:r>
            <a:endParaRPr sz="9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6"/>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California</a:t>
            </a:r>
            <a:r>
              <a:rPr lang="en"/>
              <a:t> | History of Air Quality Management</a:t>
            </a:r>
            <a:endParaRPr/>
          </a:p>
        </p:txBody>
      </p:sp>
      <p:sp>
        <p:nvSpPr>
          <p:cNvPr id="182" name="Google Shape;182;p26"/>
          <p:cNvSpPr txBox="1"/>
          <p:nvPr/>
        </p:nvSpPr>
        <p:spPr>
          <a:xfrm rot="2311">
            <a:off x="5114347" y="1712791"/>
            <a:ext cx="892500" cy="35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196DB6"/>
                </a:solidFill>
                <a:highlight>
                  <a:srgbClr val="FFFFFF"/>
                </a:highlight>
                <a:latin typeface="Century Gothic"/>
                <a:ea typeface="Century Gothic"/>
                <a:cs typeface="Century Gothic"/>
                <a:sym typeface="Century Gothic"/>
              </a:rPr>
              <a:t>RECLAIM</a:t>
            </a:r>
            <a:endParaRPr b="1" sz="1100">
              <a:solidFill>
                <a:srgbClr val="196DB6"/>
              </a:solidFill>
              <a:highlight>
                <a:srgbClr val="FFFFFF"/>
              </a:highlight>
              <a:latin typeface="Century Gothic"/>
              <a:ea typeface="Century Gothic"/>
              <a:cs typeface="Century Gothic"/>
              <a:sym typeface="Century Gothic"/>
            </a:endParaRPr>
          </a:p>
        </p:txBody>
      </p:sp>
      <p:pic>
        <p:nvPicPr>
          <p:cNvPr id="183" name="Google Shape;183;p26"/>
          <p:cNvPicPr preferRelativeResize="0"/>
          <p:nvPr/>
        </p:nvPicPr>
        <p:blipFill rotWithShape="1">
          <a:blip r:embed="rId3">
            <a:alphaModFix/>
          </a:blip>
          <a:srcRect b="0" l="0" r="31586" t="0"/>
          <a:stretch/>
        </p:blipFill>
        <p:spPr>
          <a:xfrm>
            <a:off x="902500" y="1255907"/>
            <a:ext cx="1414500" cy="1372500"/>
          </a:xfrm>
          <a:prstGeom prst="snip1Rect">
            <a:avLst>
              <a:gd fmla="val 31800" name="adj"/>
            </a:avLst>
          </a:prstGeom>
          <a:noFill/>
          <a:ln>
            <a:noFill/>
          </a:ln>
        </p:spPr>
      </p:pic>
      <p:cxnSp>
        <p:nvCxnSpPr>
          <p:cNvPr id="184" name="Google Shape;184;p26"/>
          <p:cNvCxnSpPr/>
          <p:nvPr/>
        </p:nvCxnSpPr>
        <p:spPr>
          <a:xfrm>
            <a:off x="2429025" y="2904750"/>
            <a:ext cx="5680800" cy="0"/>
          </a:xfrm>
          <a:prstGeom prst="straightConnector1">
            <a:avLst/>
          </a:prstGeom>
          <a:noFill/>
          <a:ln cap="flat" cmpd="sng" w="19050">
            <a:solidFill>
              <a:schemeClr val="accent1"/>
            </a:solidFill>
            <a:prstDash val="solid"/>
            <a:round/>
            <a:headEnd len="med" w="med" type="none"/>
            <a:tailEnd len="med" w="med" type="none"/>
          </a:ln>
        </p:spPr>
      </p:cxnSp>
      <p:cxnSp>
        <p:nvCxnSpPr>
          <p:cNvPr id="185" name="Google Shape;185;p26"/>
          <p:cNvCxnSpPr/>
          <p:nvPr/>
        </p:nvCxnSpPr>
        <p:spPr>
          <a:xfrm rot="10800000">
            <a:off x="723400" y="2898907"/>
            <a:ext cx="4200" cy="649500"/>
          </a:xfrm>
          <a:prstGeom prst="straightConnector1">
            <a:avLst/>
          </a:prstGeom>
          <a:noFill/>
          <a:ln cap="flat" cmpd="sng" w="19050">
            <a:solidFill>
              <a:schemeClr val="accent1"/>
            </a:solidFill>
            <a:prstDash val="solid"/>
            <a:round/>
            <a:headEnd len="med" w="med" type="none"/>
            <a:tailEnd len="med" w="med" type="none"/>
          </a:ln>
        </p:spPr>
      </p:cxnSp>
      <p:sp>
        <p:nvSpPr>
          <p:cNvPr id="186" name="Google Shape;186;p26"/>
          <p:cNvSpPr txBox="1"/>
          <p:nvPr/>
        </p:nvSpPr>
        <p:spPr>
          <a:xfrm>
            <a:off x="178275" y="4806075"/>
            <a:ext cx="3650100" cy="22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2"/>
                </a:solidFill>
              </a:rPr>
              <a:t>Source: </a:t>
            </a:r>
            <a:r>
              <a:rPr lang="en" sz="700" u="sng">
                <a:solidFill>
                  <a:schemeClr val="hlink"/>
                </a:solidFill>
                <a:hlinkClick r:id="rId4"/>
              </a:rPr>
              <a:t>https://www.aqmd.gov/home/research/publications/50-years-of-progress</a:t>
            </a:r>
            <a:endParaRPr sz="700">
              <a:solidFill>
                <a:schemeClr val="dk2"/>
              </a:solidFill>
            </a:endParaRPr>
          </a:p>
          <a:p>
            <a:pPr indent="0" lvl="0" marL="0" rtl="0" algn="l">
              <a:spcBef>
                <a:spcPts val="0"/>
              </a:spcBef>
              <a:spcAft>
                <a:spcPts val="0"/>
              </a:spcAft>
              <a:buNone/>
            </a:pPr>
            <a:r>
              <a:t/>
            </a:r>
            <a:endParaRPr sz="700">
              <a:solidFill>
                <a:schemeClr val="dk2"/>
              </a:solidFill>
            </a:endParaRPr>
          </a:p>
        </p:txBody>
      </p:sp>
      <p:cxnSp>
        <p:nvCxnSpPr>
          <p:cNvPr id="187" name="Google Shape;187;p26"/>
          <p:cNvCxnSpPr/>
          <p:nvPr/>
        </p:nvCxnSpPr>
        <p:spPr>
          <a:xfrm rot="10800000">
            <a:off x="2423100" y="2260019"/>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88" name="Google Shape;188;p26"/>
          <p:cNvCxnSpPr/>
          <p:nvPr/>
        </p:nvCxnSpPr>
        <p:spPr>
          <a:xfrm rot="10800000">
            <a:off x="4218213" y="225524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89" name="Google Shape;189;p26"/>
          <p:cNvCxnSpPr/>
          <p:nvPr/>
        </p:nvCxnSpPr>
        <p:spPr>
          <a:xfrm rot="10800000">
            <a:off x="2927150" y="289889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90" name="Google Shape;190;p26"/>
          <p:cNvCxnSpPr/>
          <p:nvPr/>
        </p:nvCxnSpPr>
        <p:spPr>
          <a:xfrm rot="10800000">
            <a:off x="4576050" y="289889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91" name="Google Shape;191;p26"/>
          <p:cNvCxnSpPr/>
          <p:nvPr/>
        </p:nvCxnSpPr>
        <p:spPr>
          <a:xfrm rot="10800000">
            <a:off x="5547288" y="2260019"/>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92" name="Google Shape;192;p26"/>
          <p:cNvCxnSpPr/>
          <p:nvPr/>
        </p:nvCxnSpPr>
        <p:spPr>
          <a:xfrm rot="10800000">
            <a:off x="6510438" y="289889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93" name="Google Shape;193;p26"/>
          <p:cNvCxnSpPr/>
          <p:nvPr/>
        </p:nvCxnSpPr>
        <p:spPr>
          <a:xfrm rot="10800000">
            <a:off x="7886938" y="2255244"/>
            <a:ext cx="4200" cy="649500"/>
          </a:xfrm>
          <a:prstGeom prst="straightConnector1">
            <a:avLst/>
          </a:prstGeom>
          <a:noFill/>
          <a:ln cap="flat" cmpd="sng" w="19050">
            <a:solidFill>
              <a:schemeClr val="accent1"/>
            </a:solidFill>
            <a:prstDash val="solid"/>
            <a:round/>
            <a:headEnd len="med" w="med" type="none"/>
            <a:tailEnd len="med" w="med" type="none"/>
          </a:ln>
        </p:spPr>
      </p:cxnSp>
      <p:cxnSp>
        <p:nvCxnSpPr>
          <p:cNvPr id="194" name="Google Shape;194;p26"/>
          <p:cNvCxnSpPr/>
          <p:nvPr/>
        </p:nvCxnSpPr>
        <p:spPr>
          <a:xfrm rot="10800000">
            <a:off x="8109688" y="2909519"/>
            <a:ext cx="4200" cy="649500"/>
          </a:xfrm>
          <a:prstGeom prst="straightConnector1">
            <a:avLst/>
          </a:prstGeom>
          <a:noFill/>
          <a:ln cap="flat" cmpd="sng" w="19050">
            <a:solidFill>
              <a:schemeClr val="accent1"/>
            </a:solidFill>
            <a:prstDash val="solid"/>
            <a:round/>
            <a:headEnd len="med" w="med" type="none"/>
            <a:tailEnd len="med" w="med" type="none"/>
          </a:ln>
        </p:spPr>
      </p:cxnSp>
      <p:sp>
        <p:nvSpPr>
          <p:cNvPr id="195" name="Google Shape;195;p26"/>
          <p:cNvSpPr/>
          <p:nvPr/>
        </p:nvSpPr>
        <p:spPr>
          <a:xfrm>
            <a:off x="505325" y="35529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1903</a:t>
            </a:r>
            <a:endParaRPr b="1" sz="800"/>
          </a:p>
        </p:txBody>
      </p:sp>
      <p:sp>
        <p:nvSpPr>
          <p:cNvPr id="196" name="Google Shape;196;p26"/>
          <p:cNvSpPr/>
          <p:nvPr/>
        </p:nvSpPr>
        <p:spPr>
          <a:xfrm>
            <a:off x="2708600" y="35529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1967</a:t>
            </a:r>
            <a:endParaRPr b="1" sz="800"/>
          </a:p>
        </p:txBody>
      </p:sp>
      <p:sp>
        <p:nvSpPr>
          <p:cNvPr id="197" name="Google Shape;197;p26"/>
          <p:cNvSpPr/>
          <p:nvPr/>
        </p:nvSpPr>
        <p:spPr>
          <a:xfrm>
            <a:off x="4363163" y="35529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1988</a:t>
            </a:r>
            <a:endParaRPr b="1" sz="800"/>
          </a:p>
        </p:txBody>
      </p:sp>
      <p:sp>
        <p:nvSpPr>
          <p:cNvPr id="198" name="Google Shape;198;p26"/>
          <p:cNvSpPr/>
          <p:nvPr/>
        </p:nvSpPr>
        <p:spPr>
          <a:xfrm>
            <a:off x="6285100" y="3525419"/>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1999</a:t>
            </a:r>
            <a:endParaRPr b="1" sz="800"/>
          </a:p>
        </p:txBody>
      </p:sp>
      <p:sp>
        <p:nvSpPr>
          <p:cNvPr id="199" name="Google Shape;199;p26"/>
          <p:cNvSpPr/>
          <p:nvPr/>
        </p:nvSpPr>
        <p:spPr>
          <a:xfrm>
            <a:off x="7891150" y="35529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2018</a:t>
            </a:r>
            <a:endParaRPr b="1" sz="800"/>
          </a:p>
        </p:txBody>
      </p:sp>
      <p:sp>
        <p:nvSpPr>
          <p:cNvPr id="200" name="Google Shape;200;p26"/>
          <p:cNvSpPr/>
          <p:nvPr/>
        </p:nvSpPr>
        <p:spPr>
          <a:xfrm>
            <a:off x="7668400" y="20725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2017</a:t>
            </a:r>
            <a:endParaRPr b="1" sz="800"/>
          </a:p>
        </p:txBody>
      </p:sp>
      <p:sp>
        <p:nvSpPr>
          <p:cNvPr id="201" name="Google Shape;201;p26"/>
          <p:cNvSpPr/>
          <p:nvPr/>
        </p:nvSpPr>
        <p:spPr>
          <a:xfrm>
            <a:off x="3999663" y="20725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1984</a:t>
            </a:r>
            <a:endParaRPr b="1" sz="800"/>
          </a:p>
        </p:txBody>
      </p:sp>
      <p:sp>
        <p:nvSpPr>
          <p:cNvPr id="202" name="Google Shape;202;p26"/>
          <p:cNvSpPr/>
          <p:nvPr/>
        </p:nvSpPr>
        <p:spPr>
          <a:xfrm>
            <a:off x="2204550" y="20725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1947</a:t>
            </a:r>
            <a:endParaRPr b="1" sz="800"/>
          </a:p>
        </p:txBody>
      </p:sp>
      <p:sp>
        <p:nvSpPr>
          <p:cNvPr id="203" name="Google Shape;203;p26"/>
          <p:cNvSpPr/>
          <p:nvPr/>
        </p:nvSpPr>
        <p:spPr>
          <a:xfrm>
            <a:off x="5328750" y="2072594"/>
            <a:ext cx="441300" cy="182700"/>
          </a:xfrm>
          <a:prstGeom prst="roundRect">
            <a:avLst>
              <a:gd fmla="val 16667" name="adj"/>
            </a:avLst>
          </a:prstGeom>
          <a:solidFill>
            <a:srgbClr val="FFFFFF"/>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t>1993</a:t>
            </a:r>
            <a:endParaRPr b="1" sz="800"/>
          </a:p>
        </p:txBody>
      </p:sp>
      <p:pic>
        <p:nvPicPr>
          <p:cNvPr id="204" name="Google Shape;204;p26"/>
          <p:cNvPicPr preferRelativeResize="0"/>
          <p:nvPr/>
        </p:nvPicPr>
        <p:blipFill>
          <a:blip r:embed="rId5">
            <a:alphaModFix/>
          </a:blip>
          <a:stretch>
            <a:fillRect/>
          </a:stretch>
        </p:blipFill>
        <p:spPr>
          <a:xfrm>
            <a:off x="305288" y="3850199"/>
            <a:ext cx="841375" cy="841375"/>
          </a:xfrm>
          <a:prstGeom prst="rect">
            <a:avLst/>
          </a:prstGeom>
          <a:noFill/>
          <a:ln>
            <a:noFill/>
          </a:ln>
        </p:spPr>
      </p:pic>
      <p:pic>
        <p:nvPicPr>
          <p:cNvPr id="205" name="Google Shape;205;p26"/>
          <p:cNvPicPr preferRelativeResize="0"/>
          <p:nvPr/>
        </p:nvPicPr>
        <p:blipFill>
          <a:blip r:embed="rId6">
            <a:alphaModFix/>
          </a:blip>
          <a:stretch>
            <a:fillRect/>
          </a:stretch>
        </p:blipFill>
        <p:spPr>
          <a:xfrm>
            <a:off x="2368338" y="3822219"/>
            <a:ext cx="1121825" cy="841375"/>
          </a:xfrm>
          <a:prstGeom prst="rect">
            <a:avLst/>
          </a:prstGeom>
          <a:noFill/>
          <a:ln>
            <a:noFill/>
          </a:ln>
        </p:spPr>
      </p:pic>
      <p:pic>
        <p:nvPicPr>
          <p:cNvPr id="206" name="Google Shape;206;p26"/>
          <p:cNvPicPr preferRelativeResize="0"/>
          <p:nvPr/>
        </p:nvPicPr>
        <p:blipFill>
          <a:blip r:embed="rId7">
            <a:alphaModFix amt="82000"/>
          </a:blip>
          <a:stretch>
            <a:fillRect/>
          </a:stretch>
        </p:blipFill>
        <p:spPr>
          <a:xfrm>
            <a:off x="3719275" y="1174857"/>
            <a:ext cx="1002125" cy="753676"/>
          </a:xfrm>
          <a:prstGeom prst="rect">
            <a:avLst/>
          </a:prstGeom>
          <a:noFill/>
          <a:ln>
            <a:noFill/>
          </a:ln>
        </p:spPr>
      </p:pic>
      <p:pic>
        <p:nvPicPr>
          <p:cNvPr id="207" name="Google Shape;207;p26"/>
          <p:cNvPicPr preferRelativeResize="0"/>
          <p:nvPr/>
        </p:nvPicPr>
        <p:blipFill rotWithShape="1">
          <a:blip r:embed="rId8">
            <a:alphaModFix/>
          </a:blip>
          <a:srcRect b="23171" l="0" r="0" t="0"/>
          <a:stretch/>
        </p:blipFill>
        <p:spPr>
          <a:xfrm>
            <a:off x="3702913" y="4027294"/>
            <a:ext cx="1761775" cy="407438"/>
          </a:xfrm>
          <a:prstGeom prst="rect">
            <a:avLst/>
          </a:prstGeom>
          <a:noFill/>
          <a:ln>
            <a:noFill/>
          </a:ln>
        </p:spPr>
      </p:pic>
      <p:sp>
        <p:nvSpPr>
          <p:cNvPr id="208" name="Google Shape;208;p26"/>
          <p:cNvSpPr txBox="1"/>
          <p:nvPr/>
        </p:nvSpPr>
        <p:spPr>
          <a:xfrm rot="-899487">
            <a:off x="5008970" y="4136366"/>
            <a:ext cx="571760" cy="415597"/>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rgbClr val="CC0000"/>
                </a:solidFill>
                <a:highlight>
                  <a:srgbClr val="FFFFFF"/>
                </a:highlight>
                <a:latin typeface="Century Gothic"/>
                <a:ea typeface="Century Gothic"/>
                <a:cs typeface="Century Gothic"/>
                <a:sym typeface="Century Gothic"/>
              </a:rPr>
              <a:t>ACT</a:t>
            </a:r>
            <a:endParaRPr sz="1500">
              <a:solidFill>
                <a:srgbClr val="CC0000"/>
              </a:solidFill>
              <a:highlight>
                <a:srgbClr val="FFFFFF"/>
              </a:highlight>
              <a:latin typeface="Century Gothic"/>
              <a:ea typeface="Century Gothic"/>
              <a:cs typeface="Century Gothic"/>
              <a:sym typeface="Century Gothic"/>
            </a:endParaRPr>
          </a:p>
        </p:txBody>
      </p:sp>
      <p:pic>
        <p:nvPicPr>
          <p:cNvPr id="209" name="Google Shape;209;p26"/>
          <p:cNvPicPr preferRelativeResize="0"/>
          <p:nvPr/>
        </p:nvPicPr>
        <p:blipFill>
          <a:blip r:embed="rId9">
            <a:alphaModFix/>
          </a:blip>
          <a:stretch>
            <a:fillRect/>
          </a:stretch>
        </p:blipFill>
        <p:spPr>
          <a:xfrm>
            <a:off x="5219400" y="1154694"/>
            <a:ext cx="660000" cy="660000"/>
          </a:xfrm>
          <a:prstGeom prst="rect">
            <a:avLst/>
          </a:prstGeom>
          <a:noFill/>
          <a:ln>
            <a:noFill/>
          </a:ln>
        </p:spPr>
      </p:pic>
      <p:pic>
        <p:nvPicPr>
          <p:cNvPr id="210" name="Google Shape;210;p26"/>
          <p:cNvPicPr preferRelativeResize="0"/>
          <p:nvPr/>
        </p:nvPicPr>
        <p:blipFill>
          <a:blip r:embed="rId10">
            <a:alphaModFix/>
          </a:blip>
          <a:stretch>
            <a:fillRect/>
          </a:stretch>
        </p:blipFill>
        <p:spPr>
          <a:xfrm>
            <a:off x="6017723" y="3863933"/>
            <a:ext cx="965700" cy="965100"/>
          </a:xfrm>
          <a:prstGeom prst="roundRect">
            <a:avLst>
              <a:gd fmla="val 16667" name="adj"/>
            </a:avLst>
          </a:prstGeom>
          <a:noFill/>
          <a:ln>
            <a:noFill/>
          </a:ln>
        </p:spPr>
      </p:pic>
      <p:sp>
        <p:nvSpPr>
          <p:cNvPr id="211" name="Google Shape;211;p26"/>
          <p:cNvSpPr txBox="1"/>
          <p:nvPr/>
        </p:nvSpPr>
        <p:spPr>
          <a:xfrm rot="1686">
            <a:off x="7223500" y="1220013"/>
            <a:ext cx="1223700" cy="35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rgbClr val="694441"/>
                </a:solidFill>
                <a:highlight>
                  <a:srgbClr val="FFFFFF"/>
                </a:highlight>
                <a:latin typeface="EB Garamond"/>
                <a:ea typeface="EB Garamond"/>
                <a:cs typeface="EB Garamond"/>
                <a:sym typeface="EB Garamond"/>
              </a:rPr>
              <a:t>AB.617</a:t>
            </a:r>
            <a:endParaRPr b="1" sz="2300">
              <a:solidFill>
                <a:srgbClr val="694441"/>
              </a:solidFill>
              <a:highlight>
                <a:srgbClr val="FFFFFF"/>
              </a:highlight>
              <a:latin typeface="EB Garamond"/>
              <a:ea typeface="EB Garamond"/>
              <a:cs typeface="EB Garamond"/>
              <a:sym typeface="EB Garamond"/>
            </a:endParaRPr>
          </a:p>
        </p:txBody>
      </p:sp>
      <p:pic>
        <p:nvPicPr>
          <p:cNvPr id="212" name="Google Shape;212;p26"/>
          <p:cNvPicPr preferRelativeResize="0"/>
          <p:nvPr/>
        </p:nvPicPr>
        <p:blipFill rotWithShape="1">
          <a:blip r:embed="rId11">
            <a:alphaModFix/>
          </a:blip>
          <a:srcRect b="12675" l="0" r="0" t="12675"/>
          <a:stretch/>
        </p:blipFill>
        <p:spPr>
          <a:xfrm>
            <a:off x="6828325" y="1096507"/>
            <a:ext cx="1048449" cy="841375"/>
          </a:xfrm>
          <a:prstGeom prst="rect">
            <a:avLst/>
          </a:prstGeom>
          <a:noFill/>
          <a:ln>
            <a:noFill/>
          </a:ln>
        </p:spPr>
      </p:pic>
      <p:pic>
        <p:nvPicPr>
          <p:cNvPr id="213" name="Google Shape;213;p26"/>
          <p:cNvPicPr preferRelativeResize="0"/>
          <p:nvPr/>
        </p:nvPicPr>
        <p:blipFill>
          <a:blip r:embed="rId12">
            <a:alphaModFix/>
          </a:blip>
          <a:stretch>
            <a:fillRect/>
          </a:stretch>
        </p:blipFill>
        <p:spPr>
          <a:xfrm>
            <a:off x="7376300" y="3932397"/>
            <a:ext cx="1494895" cy="660001"/>
          </a:xfrm>
          <a:prstGeom prst="rect">
            <a:avLst/>
          </a:prstGeom>
          <a:noFill/>
          <a:ln>
            <a:noFill/>
          </a:ln>
        </p:spPr>
      </p:pic>
      <p:cxnSp>
        <p:nvCxnSpPr>
          <p:cNvPr id="214" name="Google Shape;214;p26"/>
          <p:cNvCxnSpPr/>
          <p:nvPr/>
        </p:nvCxnSpPr>
        <p:spPr>
          <a:xfrm>
            <a:off x="733175" y="2904750"/>
            <a:ext cx="1695900" cy="0"/>
          </a:xfrm>
          <a:prstGeom prst="straightConnector1">
            <a:avLst/>
          </a:prstGeom>
          <a:noFill/>
          <a:ln cap="flat" cmpd="sng" w="19050">
            <a:solidFill>
              <a:schemeClr val="accent1"/>
            </a:solidFill>
            <a:prstDash val="dash"/>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7"/>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20"/>
              <a:t>California</a:t>
            </a:r>
            <a:r>
              <a:rPr lang="en" sz="2820"/>
              <a:t> | Air Quality</a:t>
            </a:r>
            <a:endParaRPr/>
          </a:p>
        </p:txBody>
      </p:sp>
      <p:sp>
        <p:nvSpPr>
          <p:cNvPr id="220" name="Google Shape;220;p27"/>
          <p:cNvSpPr txBox="1"/>
          <p:nvPr>
            <p:ph idx="1" type="body"/>
          </p:nvPr>
        </p:nvSpPr>
        <p:spPr>
          <a:xfrm>
            <a:off x="311700" y="1146450"/>
            <a:ext cx="4063500" cy="3512700"/>
          </a:xfrm>
          <a:prstGeom prst="rect">
            <a:avLst/>
          </a:prstGeom>
        </p:spPr>
        <p:txBody>
          <a:bodyPr anchorCtr="0" anchor="t" bIns="91425" lIns="91425" spcFirstLastPara="1" rIns="91425" wrap="square" tIns="91425">
            <a:normAutofit/>
          </a:bodyPr>
          <a:lstStyle/>
          <a:p>
            <a:pPr indent="-292100" lvl="0" marL="457200" rtl="0" algn="l">
              <a:spcBef>
                <a:spcPts val="0"/>
              </a:spcBef>
              <a:spcAft>
                <a:spcPts val="0"/>
              </a:spcAft>
              <a:buClr>
                <a:schemeClr val="dk1"/>
              </a:buClr>
              <a:buSzPts val="1000"/>
              <a:buChar char="●"/>
            </a:pPr>
            <a:r>
              <a:rPr lang="en" sz="1000">
                <a:solidFill>
                  <a:schemeClr val="dk1"/>
                </a:solidFill>
              </a:rPr>
              <a:t>California is the</a:t>
            </a:r>
            <a:r>
              <a:rPr b="1" lang="en" sz="1000">
                <a:solidFill>
                  <a:schemeClr val="dk1"/>
                </a:solidFill>
              </a:rPr>
              <a:t> third-most carbon-efficient state</a:t>
            </a:r>
            <a:r>
              <a:rPr lang="en" sz="1000">
                <a:solidFill>
                  <a:schemeClr val="dk1"/>
                </a:solidFill>
              </a:rPr>
              <a:t>, after New York and Massachusetts;</a:t>
            </a:r>
            <a:endParaRPr sz="1000">
              <a:solidFill>
                <a:schemeClr val="dk1"/>
              </a:solidFill>
            </a:endParaRPr>
          </a:p>
          <a:p>
            <a:pPr indent="-292100" lvl="0" marL="457200" rtl="0" algn="l">
              <a:spcBef>
                <a:spcPts val="600"/>
              </a:spcBef>
              <a:spcAft>
                <a:spcPts val="0"/>
              </a:spcAft>
              <a:buClr>
                <a:schemeClr val="dk1"/>
              </a:buClr>
              <a:buSzPts val="1000"/>
              <a:buChar char="●"/>
            </a:pPr>
            <a:r>
              <a:rPr lang="en" sz="1000">
                <a:solidFill>
                  <a:schemeClr val="dk1"/>
                </a:solidFill>
              </a:rPr>
              <a:t>California’s carbon intensity is </a:t>
            </a:r>
            <a:r>
              <a:rPr b="1" lang="en" sz="1000">
                <a:solidFill>
                  <a:schemeClr val="dk1"/>
                </a:solidFill>
              </a:rPr>
              <a:t>8.8% lower than the national average</a:t>
            </a:r>
            <a:r>
              <a:rPr lang="en" sz="1000">
                <a:solidFill>
                  <a:schemeClr val="dk1"/>
                </a:solidFill>
              </a:rPr>
              <a:t>, according to the report;</a:t>
            </a:r>
            <a:endParaRPr sz="1000">
              <a:solidFill>
                <a:schemeClr val="dk1"/>
              </a:solidFill>
            </a:endParaRPr>
          </a:p>
          <a:p>
            <a:pPr indent="-292100" lvl="0" marL="457200" rtl="0" algn="l">
              <a:spcBef>
                <a:spcPts val="600"/>
              </a:spcBef>
              <a:spcAft>
                <a:spcPts val="0"/>
              </a:spcAft>
              <a:buClr>
                <a:schemeClr val="dk1"/>
              </a:buClr>
              <a:buSzPts val="1000"/>
              <a:buChar char="●"/>
            </a:pPr>
            <a:r>
              <a:rPr lang="en" sz="1000">
                <a:solidFill>
                  <a:schemeClr val="dk1"/>
                </a:solidFill>
              </a:rPr>
              <a:t>In 2020 California has </a:t>
            </a:r>
            <a:r>
              <a:rPr b="1" lang="en" sz="1000">
                <a:solidFill>
                  <a:schemeClr val="dk1"/>
                </a:solidFill>
              </a:rPr>
              <a:t>reduced emissions</a:t>
            </a:r>
            <a:r>
              <a:rPr lang="en" sz="1000">
                <a:solidFill>
                  <a:schemeClr val="dk1"/>
                </a:solidFill>
              </a:rPr>
              <a:t> by more than 4%; </a:t>
            </a:r>
            <a:endParaRPr sz="1000">
              <a:solidFill>
                <a:schemeClr val="dk1"/>
              </a:solidFill>
            </a:endParaRPr>
          </a:p>
          <a:p>
            <a:pPr indent="-292100" lvl="0" marL="457200" rtl="0" algn="l">
              <a:spcBef>
                <a:spcPts val="600"/>
              </a:spcBef>
              <a:spcAft>
                <a:spcPts val="0"/>
              </a:spcAft>
              <a:buClr>
                <a:schemeClr val="dk1"/>
              </a:buClr>
              <a:buSzPts val="1000"/>
              <a:buChar char="●"/>
            </a:pPr>
            <a:r>
              <a:rPr lang="en" sz="1000">
                <a:solidFill>
                  <a:schemeClr val="dk1"/>
                </a:solidFill>
              </a:rPr>
              <a:t>The </a:t>
            </a:r>
            <a:r>
              <a:rPr b="1" lang="en" sz="1000">
                <a:solidFill>
                  <a:schemeClr val="dk1"/>
                </a:solidFill>
              </a:rPr>
              <a:t>transportation sector,</a:t>
            </a:r>
            <a:r>
              <a:rPr lang="en" sz="1000">
                <a:solidFill>
                  <a:schemeClr val="dk1"/>
                </a:solidFill>
              </a:rPr>
              <a:t> the largest source of GHG emissions in the state, saw a </a:t>
            </a:r>
            <a:r>
              <a:rPr b="1" lang="en" sz="1000">
                <a:solidFill>
                  <a:schemeClr val="dk1"/>
                </a:solidFill>
              </a:rPr>
              <a:t>10.2% reduction</a:t>
            </a:r>
            <a:r>
              <a:rPr lang="en" sz="1000">
                <a:solidFill>
                  <a:schemeClr val="dk1"/>
                </a:solidFill>
              </a:rPr>
              <a:t> in emissions compared to pre-pandemic levels in 2019.</a:t>
            </a:r>
            <a:endParaRPr sz="1000">
              <a:solidFill>
                <a:schemeClr val="dk1"/>
              </a:solidFill>
            </a:endParaRPr>
          </a:p>
          <a:p>
            <a:pPr indent="-292100" lvl="0" marL="457200" rtl="0" algn="l">
              <a:spcBef>
                <a:spcPts val="600"/>
              </a:spcBef>
              <a:spcAft>
                <a:spcPts val="600"/>
              </a:spcAft>
              <a:buClr>
                <a:schemeClr val="dk1"/>
              </a:buClr>
              <a:buSzPts val="1000"/>
              <a:buChar char="●"/>
            </a:pPr>
            <a:r>
              <a:rPr lang="en" sz="1000">
                <a:solidFill>
                  <a:schemeClr val="dk1"/>
                </a:solidFill>
              </a:rPr>
              <a:t>Since 2000, emissions from </a:t>
            </a:r>
            <a:r>
              <a:rPr b="1" lang="en" sz="1000">
                <a:solidFill>
                  <a:schemeClr val="dk1"/>
                </a:solidFill>
              </a:rPr>
              <a:t>in-state electricity</a:t>
            </a:r>
            <a:r>
              <a:rPr lang="en" sz="1000">
                <a:solidFill>
                  <a:schemeClr val="dk1"/>
                </a:solidFill>
              </a:rPr>
              <a:t> generation have </a:t>
            </a:r>
            <a:r>
              <a:rPr b="1" lang="en" sz="1000">
                <a:solidFill>
                  <a:schemeClr val="dk1"/>
                </a:solidFill>
              </a:rPr>
              <a:t>decreased by 27.7%</a:t>
            </a:r>
            <a:r>
              <a:rPr lang="en" sz="1000">
                <a:solidFill>
                  <a:schemeClr val="dk1"/>
                </a:solidFill>
              </a:rPr>
              <a:t>.</a:t>
            </a:r>
            <a:endParaRPr sz="1000">
              <a:solidFill>
                <a:schemeClr val="dk1"/>
              </a:solidFill>
            </a:endParaRPr>
          </a:p>
        </p:txBody>
      </p:sp>
      <p:pic>
        <p:nvPicPr>
          <p:cNvPr id="221" name="Google Shape;221;p27"/>
          <p:cNvPicPr preferRelativeResize="0"/>
          <p:nvPr/>
        </p:nvPicPr>
        <p:blipFill>
          <a:blip r:embed="rId3">
            <a:alphaModFix/>
          </a:blip>
          <a:stretch>
            <a:fillRect/>
          </a:stretch>
        </p:blipFill>
        <p:spPr>
          <a:xfrm>
            <a:off x="4669250" y="1146450"/>
            <a:ext cx="3988800" cy="3229200"/>
          </a:xfrm>
          <a:prstGeom prst="roundRect">
            <a:avLst>
              <a:gd fmla="val 4313" name="adj"/>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8"/>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California </a:t>
            </a:r>
            <a:r>
              <a:rPr lang="en"/>
              <a:t>| Pollution Reduction Plan</a:t>
            </a:r>
            <a:endParaRPr/>
          </a:p>
        </p:txBody>
      </p:sp>
      <p:pic>
        <p:nvPicPr>
          <p:cNvPr id="227" name="Google Shape;227;p28"/>
          <p:cNvPicPr preferRelativeResize="0"/>
          <p:nvPr/>
        </p:nvPicPr>
        <p:blipFill rotWithShape="1">
          <a:blip r:embed="rId3">
            <a:alphaModFix/>
          </a:blip>
          <a:srcRect b="5793" l="14895" r="17118" t="5898"/>
          <a:stretch/>
        </p:blipFill>
        <p:spPr>
          <a:xfrm>
            <a:off x="5063675" y="1278650"/>
            <a:ext cx="3852749" cy="2815275"/>
          </a:xfrm>
          <a:prstGeom prst="rect">
            <a:avLst/>
          </a:prstGeom>
          <a:noFill/>
          <a:ln>
            <a:noFill/>
          </a:ln>
        </p:spPr>
      </p:pic>
      <p:sp>
        <p:nvSpPr>
          <p:cNvPr id="228" name="Google Shape;228;p28"/>
          <p:cNvSpPr txBox="1"/>
          <p:nvPr>
            <p:ph idx="1" type="body"/>
          </p:nvPr>
        </p:nvSpPr>
        <p:spPr>
          <a:xfrm>
            <a:off x="311700" y="1146450"/>
            <a:ext cx="4467900" cy="3806700"/>
          </a:xfrm>
          <a:prstGeom prst="rect">
            <a:avLst/>
          </a:prstGeom>
        </p:spPr>
        <p:txBody>
          <a:bodyPr anchorCtr="0" anchor="t" bIns="91425" lIns="91425" spcFirstLastPara="1" rIns="91425" wrap="square" tIns="91425">
            <a:normAutofit lnSpcReduction="20000"/>
          </a:bodyPr>
          <a:lstStyle/>
          <a:p>
            <a:pPr indent="-292100" lvl="0" marL="457200" rtl="0" algn="l">
              <a:spcBef>
                <a:spcPts val="0"/>
              </a:spcBef>
              <a:spcAft>
                <a:spcPts val="0"/>
              </a:spcAft>
              <a:buClr>
                <a:schemeClr val="dk1"/>
              </a:buClr>
              <a:buSzPts val="1000"/>
              <a:buChar char="●"/>
            </a:pPr>
            <a:r>
              <a:rPr b="1" lang="en" sz="1000">
                <a:solidFill>
                  <a:schemeClr val="dk1"/>
                </a:solidFill>
              </a:rPr>
              <a:t>Goal</a:t>
            </a:r>
            <a:r>
              <a:rPr lang="en" sz="1000">
                <a:solidFill>
                  <a:schemeClr val="dk1"/>
                </a:solidFill>
              </a:rPr>
              <a:t>: </a:t>
            </a:r>
            <a:r>
              <a:rPr b="1" lang="en" sz="1300">
                <a:solidFill>
                  <a:srgbClr val="23AAE1"/>
                </a:solidFill>
              </a:rPr>
              <a:t>Achieve carbon neutrality by 2045</a:t>
            </a:r>
            <a:endParaRPr b="1" sz="1300">
              <a:solidFill>
                <a:srgbClr val="23AAE1"/>
              </a:solidFill>
            </a:endParaRPr>
          </a:p>
          <a:p>
            <a:pPr indent="-292100" lvl="0" marL="457200" rtl="0" algn="l">
              <a:spcBef>
                <a:spcPts val="600"/>
              </a:spcBef>
              <a:spcAft>
                <a:spcPts val="0"/>
              </a:spcAft>
              <a:buClr>
                <a:schemeClr val="dk1"/>
              </a:buClr>
              <a:buSzPts val="1000"/>
              <a:buChar char="●"/>
            </a:pPr>
            <a:r>
              <a:rPr b="1" lang="en" sz="1000">
                <a:solidFill>
                  <a:schemeClr val="dk1"/>
                </a:solidFill>
              </a:rPr>
              <a:t>Pollution Reduction</a:t>
            </a:r>
            <a:endParaRPr b="1" sz="1000">
              <a:solidFill>
                <a:schemeClr val="dk1"/>
              </a:solidFill>
            </a:endParaRPr>
          </a:p>
          <a:p>
            <a:pPr indent="-292100" lvl="1" marL="914400" rtl="0" algn="l">
              <a:spcBef>
                <a:spcPts val="600"/>
              </a:spcBef>
              <a:spcAft>
                <a:spcPts val="0"/>
              </a:spcAft>
              <a:buClr>
                <a:schemeClr val="dk1"/>
              </a:buClr>
              <a:buSzPts val="1000"/>
              <a:buChar char="○"/>
            </a:pPr>
            <a:r>
              <a:rPr lang="en" sz="1000">
                <a:solidFill>
                  <a:schemeClr val="dk1"/>
                </a:solidFill>
              </a:rPr>
              <a:t>Cut greenhouse gas emissions by 85% by 2045</a:t>
            </a:r>
            <a:endParaRPr sz="1000">
              <a:solidFill>
                <a:schemeClr val="dk1"/>
              </a:solidFill>
            </a:endParaRPr>
          </a:p>
          <a:p>
            <a:pPr indent="-292100" lvl="1" marL="914400" rtl="0" algn="l">
              <a:spcBef>
                <a:spcPts val="600"/>
              </a:spcBef>
              <a:spcAft>
                <a:spcPts val="0"/>
              </a:spcAft>
              <a:buClr>
                <a:schemeClr val="dk1"/>
              </a:buClr>
              <a:buSzPts val="1000"/>
              <a:buChar char="○"/>
            </a:pPr>
            <a:r>
              <a:rPr lang="en" sz="1000">
                <a:solidFill>
                  <a:schemeClr val="dk1"/>
                </a:solidFill>
              </a:rPr>
              <a:t>Reduce oil consumption by 94% and fossil fuel use by 86%</a:t>
            </a:r>
            <a:endParaRPr sz="1000">
              <a:solidFill>
                <a:schemeClr val="dk1"/>
              </a:solidFill>
            </a:endParaRPr>
          </a:p>
          <a:p>
            <a:pPr indent="-292100" lvl="1" marL="914400" rtl="0" algn="l">
              <a:spcBef>
                <a:spcPts val="600"/>
              </a:spcBef>
              <a:spcAft>
                <a:spcPts val="0"/>
              </a:spcAft>
              <a:buClr>
                <a:schemeClr val="dk1"/>
              </a:buClr>
              <a:buSzPts val="1000"/>
              <a:buChar char="○"/>
            </a:pPr>
            <a:r>
              <a:rPr lang="en" sz="1000">
                <a:solidFill>
                  <a:schemeClr val="dk1"/>
                </a:solidFill>
              </a:rPr>
              <a:t>Lower air pollution by 71%</a:t>
            </a:r>
            <a:endParaRPr sz="1000">
              <a:solidFill>
                <a:schemeClr val="dk1"/>
              </a:solidFill>
            </a:endParaRPr>
          </a:p>
          <a:p>
            <a:pPr indent="-292100" lvl="0" marL="457200" rtl="0" algn="l">
              <a:spcBef>
                <a:spcPts val="600"/>
              </a:spcBef>
              <a:spcAft>
                <a:spcPts val="0"/>
              </a:spcAft>
              <a:buClr>
                <a:schemeClr val="dk1"/>
              </a:buClr>
              <a:buSzPts val="1000"/>
              <a:buChar char="●"/>
            </a:pPr>
            <a:r>
              <a:rPr b="1" lang="en" sz="1000">
                <a:solidFill>
                  <a:schemeClr val="dk1"/>
                </a:solidFill>
              </a:rPr>
              <a:t>Clean Energy Targets</a:t>
            </a:r>
            <a:endParaRPr b="1" sz="1000">
              <a:solidFill>
                <a:schemeClr val="dk1"/>
              </a:solidFill>
            </a:endParaRPr>
          </a:p>
          <a:p>
            <a:pPr indent="-292100" lvl="1" marL="914400" rtl="0" algn="l">
              <a:spcBef>
                <a:spcPts val="600"/>
              </a:spcBef>
              <a:spcAft>
                <a:spcPts val="0"/>
              </a:spcAft>
              <a:buClr>
                <a:schemeClr val="dk1"/>
              </a:buClr>
              <a:buSzPts val="1000"/>
              <a:buChar char="○"/>
            </a:pPr>
            <a:r>
              <a:rPr lang="en" sz="1000">
                <a:solidFill>
                  <a:schemeClr val="dk1"/>
                </a:solidFill>
              </a:rPr>
              <a:t>20 GW offshore wind capacity by 2045</a:t>
            </a:r>
            <a:endParaRPr sz="1000">
              <a:solidFill>
                <a:schemeClr val="dk1"/>
              </a:solidFill>
            </a:endParaRPr>
          </a:p>
          <a:p>
            <a:pPr indent="-292100" lvl="1" marL="914400" rtl="0" algn="l">
              <a:spcBef>
                <a:spcPts val="600"/>
              </a:spcBef>
              <a:spcAft>
                <a:spcPts val="0"/>
              </a:spcAft>
              <a:buClr>
                <a:schemeClr val="dk1"/>
              </a:buClr>
              <a:buSzPts val="1000"/>
              <a:buChar char="○"/>
            </a:pPr>
            <a:r>
              <a:rPr lang="en" sz="1000">
                <a:solidFill>
                  <a:schemeClr val="dk1"/>
                </a:solidFill>
              </a:rPr>
              <a:t>3 million climate-friendly homes by 2030; 7 million by 2035</a:t>
            </a:r>
            <a:endParaRPr sz="1000">
              <a:solidFill>
                <a:schemeClr val="dk1"/>
              </a:solidFill>
            </a:endParaRPr>
          </a:p>
          <a:p>
            <a:pPr indent="-292100" lvl="1" marL="914400" rtl="0" algn="l">
              <a:spcBef>
                <a:spcPts val="600"/>
              </a:spcBef>
              <a:spcAft>
                <a:spcPts val="0"/>
              </a:spcAft>
              <a:buClr>
                <a:schemeClr val="dk1"/>
              </a:buClr>
              <a:buSzPts val="1000"/>
              <a:buChar char="○"/>
            </a:pPr>
            <a:r>
              <a:rPr lang="en" sz="1000">
                <a:solidFill>
                  <a:schemeClr val="dk1"/>
                </a:solidFill>
              </a:rPr>
              <a:t>Install 6 million heat pumps by 2030</a:t>
            </a:r>
            <a:endParaRPr sz="1000">
              <a:solidFill>
                <a:schemeClr val="dk1"/>
              </a:solidFill>
            </a:endParaRPr>
          </a:p>
          <a:p>
            <a:pPr indent="-292100" lvl="0" marL="457200" rtl="0" algn="l">
              <a:spcBef>
                <a:spcPts val="600"/>
              </a:spcBef>
              <a:spcAft>
                <a:spcPts val="0"/>
              </a:spcAft>
              <a:buClr>
                <a:schemeClr val="dk1"/>
              </a:buClr>
              <a:buSzPts val="1000"/>
              <a:buChar char="●"/>
            </a:pPr>
            <a:r>
              <a:rPr b="1" lang="en" sz="1000">
                <a:solidFill>
                  <a:schemeClr val="dk1"/>
                </a:solidFill>
              </a:rPr>
              <a:t>Community and Policy Integration</a:t>
            </a:r>
            <a:endParaRPr b="1" sz="1000">
              <a:solidFill>
                <a:schemeClr val="dk1"/>
              </a:solidFill>
            </a:endParaRPr>
          </a:p>
          <a:p>
            <a:pPr indent="-292100" lvl="1" marL="914400" rtl="0" algn="l">
              <a:spcBef>
                <a:spcPts val="600"/>
              </a:spcBef>
              <a:spcAft>
                <a:spcPts val="0"/>
              </a:spcAft>
              <a:buClr>
                <a:schemeClr val="dk1"/>
              </a:buClr>
              <a:buSzPts val="1000"/>
              <a:buChar char="○"/>
            </a:pPr>
            <a:r>
              <a:rPr lang="en" sz="1000">
                <a:solidFill>
                  <a:schemeClr val="dk1"/>
                </a:solidFill>
              </a:rPr>
              <a:t>Stringent laws and fiscal incentives to support clean technologies</a:t>
            </a:r>
            <a:endParaRPr sz="1000">
              <a:solidFill>
                <a:schemeClr val="dk1"/>
              </a:solidFill>
            </a:endParaRPr>
          </a:p>
          <a:p>
            <a:pPr indent="-292100" lvl="1" marL="914400" rtl="0" algn="l">
              <a:spcBef>
                <a:spcPts val="600"/>
              </a:spcBef>
              <a:spcAft>
                <a:spcPts val="0"/>
              </a:spcAft>
              <a:buClr>
                <a:schemeClr val="dk1"/>
              </a:buClr>
              <a:buSzPts val="1000"/>
              <a:buChar char="○"/>
            </a:pPr>
            <a:r>
              <a:rPr lang="en" sz="1000">
                <a:solidFill>
                  <a:schemeClr val="dk1"/>
                </a:solidFill>
              </a:rPr>
              <a:t>Strong community engagement and public education efforts</a:t>
            </a:r>
            <a:endParaRPr sz="1000">
              <a:solidFill>
                <a:schemeClr val="dk1"/>
              </a:solidFill>
            </a:endParaRPr>
          </a:p>
          <a:p>
            <a:pPr indent="-292100" lvl="0" marL="457200" rtl="0" algn="l">
              <a:spcBef>
                <a:spcPts val="600"/>
              </a:spcBef>
              <a:spcAft>
                <a:spcPts val="0"/>
              </a:spcAft>
              <a:buClr>
                <a:schemeClr val="dk1"/>
              </a:buClr>
              <a:buSzPts val="1000"/>
              <a:buChar char="●"/>
            </a:pPr>
            <a:r>
              <a:rPr b="1" lang="en" sz="1000">
                <a:solidFill>
                  <a:schemeClr val="dk1"/>
                </a:solidFill>
              </a:rPr>
              <a:t>Results</a:t>
            </a:r>
            <a:endParaRPr b="1" sz="1000">
              <a:solidFill>
                <a:schemeClr val="dk1"/>
              </a:solidFill>
            </a:endParaRPr>
          </a:p>
          <a:p>
            <a:pPr indent="-292100" lvl="1" marL="914400" rtl="0" algn="l">
              <a:spcBef>
                <a:spcPts val="600"/>
              </a:spcBef>
              <a:spcAft>
                <a:spcPts val="0"/>
              </a:spcAft>
              <a:buClr>
                <a:schemeClr val="dk1"/>
              </a:buClr>
              <a:buSzPts val="1000"/>
              <a:buChar char="○"/>
            </a:pPr>
            <a:r>
              <a:rPr lang="en" sz="1000">
                <a:solidFill>
                  <a:schemeClr val="dk1"/>
                </a:solidFill>
              </a:rPr>
              <a:t>Significant reduction in greenhouse gas emissions and air pollution.</a:t>
            </a:r>
            <a:endParaRPr sz="1000">
              <a:solidFill>
                <a:schemeClr val="dk1"/>
              </a:solidFill>
            </a:endParaRPr>
          </a:p>
          <a:p>
            <a:pPr indent="-292100" lvl="1" marL="914400" rtl="0" algn="l">
              <a:spcBef>
                <a:spcPts val="600"/>
              </a:spcBef>
              <a:spcAft>
                <a:spcPts val="600"/>
              </a:spcAft>
              <a:buClr>
                <a:schemeClr val="dk1"/>
              </a:buClr>
              <a:buSzPts val="1000"/>
              <a:buChar char="○"/>
            </a:pPr>
            <a:r>
              <a:rPr lang="en" sz="1000">
                <a:solidFill>
                  <a:schemeClr val="dk1"/>
                </a:solidFill>
              </a:rPr>
              <a:t>Innovation in clean technologies and energy systems.</a:t>
            </a:r>
            <a:endParaRPr sz="1000">
              <a:solidFill>
                <a:schemeClr val="dk1"/>
              </a:solidFill>
            </a:endParaRPr>
          </a:p>
        </p:txBody>
      </p:sp>
      <p:sp>
        <p:nvSpPr>
          <p:cNvPr id="229" name="Google Shape;229;p28"/>
          <p:cNvSpPr txBox="1"/>
          <p:nvPr/>
        </p:nvSpPr>
        <p:spPr>
          <a:xfrm>
            <a:off x="4840950" y="4527575"/>
            <a:ext cx="4075500" cy="324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700"/>
              <a:t>Source: </a:t>
            </a:r>
            <a:r>
              <a:rPr lang="en" sz="700" u="sng">
                <a:solidFill>
                  <a:schemeClr val="hlink"/>
                </a:solidFill>
                <a:hlinkClick r:id="rId4"/>
              </a:rPr>
              <a:t>https://archive.gov.ca.gov/archive/gov39/wp-content/uploads/2018/09/9.10.18-Executive-Order.pdf</a:t>
            </a:r>
            <a:endParaRPr sz="700"/>
          </a:p>
          <a:p>
            <a:pPr indent="0" lvl="0" marL="0" marR="0" rtl="0" algn="l">
              <a:lnSpc>
                <a:spcPct val="100000"/>
              </a:lnSpc>
              <a:spcBef>
                <a:spcPts val="0"/>
              </a:spcBef>
              <a:spcAft>
                <a:spcPts val="0"/>
              </a:spcAft>
              <a:buNone/>
            </a:pPr>
            <a:r>
              <a:t/>
            </a:r>
            <a:endParaRPr sz="7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29"/>
          <p:cNvPicPr preferRelativeResize="0"/>
          <p:nvPr/>
        </p:nvPicPr>
        <p:blipFill rotWithShape="1">
          <a:blip r:embed="rId3">
            <a:alphaModFix/>
          </a:blip>
          <a:srcRect b="10508" l="1080" r="-1080" t="47254"/>
          <a:stretch/>
        </p:blipFill>
        <p:spPr>
          <a:xfrm>
            <a:off x="-9" y="0"/>
            <a:ext cx="9144007" cy="5143500"/>
          </a:xfrm>
          <a:prstGeom prst="rect">
            <a:avLst/>
          </a:prstGeom>
          <a:noFill/>
          <a:ln>
            <a:noFill/>
          </a:ln>
        </p:spPr>
      </p:pic>
      <p:sp>
        <p:nvSpPr>
          <p:cNvPr id="235" name="Google Shape;235;p2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t>Table of Contents</a:t>
            </a:r>
            <a:endParaRPr b="1" sz="2820"/>
          </a:p>
        </p:txBody>
      </p:sp>
      <p:sp>
        <p:nvSpPr>
          <p:cNvPr id="236" name="Google Shape;236;p29"/>
          <p:cNvSpPr txBox="1"/>
          <p:nvPr/>
        </p:nvSpPr>
        <p:spPr>
          <a:xfrm>
            <a:off x="841725" y="1512800"/>
            <a:ext cx="6224100" cy="1908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The Invisible Health Threat</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US Breakdown</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California Breakdown</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A History of CA’s Policies</a:t>
            </a:r>
            <a:endParaRPr sz="2000">
              <a:solidFill>
                <a:srgbClr val="B7B7B7"/>
              </a:solidFill>
            </a:endParaRPr>
          </a:p>
          <a:p>
            <a:pPr indent="-355600" lvl="0" marL="457200" rtl="0" algn="l">
              <a:lnSpc>
                <a:spcPct val="115000"/>
              </a:lnSpc>
              <a:spcBef>
                <a:spcPts val="0"/>
              </a:spcBef>
              <a:spcAft>
                <a:spcPts val="0"/>
              </a:spcAft>
              <a:buClr>
                <a:srgbClr val="434343"/>
              </a:buClr>
              <a:buSzPts val="2000"/>
              <a:buAutoNum type="arabicPeriod"/>
            </a:pPr>
            <a:r>
              <a:rPr b="1" lang="en" sz="2000">
                <a:solidFill>
                  <a:srgbClr val="434343"/>
                </a:solidFill>
              </a:rPr>
              <a:t>Conclusion</a:t>
            </a:r>
            <a:endParaRPr b="1" sz="2000">
              <a:solidFill>
                <a:srgbClr val="434343"/>
              </a:solidFill>
            </a:endParaRPr>
          </a:p>
        </p:txBody>
      </p:sp>
      <p:pic>
        <p:nvPicPr>
          <p:cNvPr id="237" name="Google Shape;237;p29"/>
          <p:cNvPicPr preferRelativeResize="0"/>
          <p:nvPr/>
        </p:nvPicPr>
        <p:blipFill rotWithShape="1">
          <a:blip r:embed="rId4">
            <a:alphaModFix/>
          </a:blip>
          <a:srcRect b="12017" l="76829" r="20334" t="66686"/>
          <a:stretch/>
        </p:blipFill>
        <p:spPr>
          <a:xfrm>
            <a:off x="6926425" y="2366450"/>
            <a:ext cx="259350" cy="25933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0"/>
          <p:cNvSpPr txBox="1"/>
          <p:nvPr>
            <p:ph type="title"/>
          </p:nvPr>
        </p:nvSpPr>
        <p:spPr>
          <a:xfrm>
            <a:off x="528225" y="438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43" name="Google Shape;243;p30"/>
          <p:cNvSpPr txBox="1"/>
          <p:nvPr/>
        </p:nvSpPr>
        <p:spPr>
          <a:xfrm>
            <a:off x="232300" y="934475"/>
            <a:ext cx="8313600" cy="3101700"/>
          </a:xfrm>
          <a:prstGeom prst="rect">
            <a:avLst/>
          </a:prstGeom>
          <a:noFill/>
          <a:ln>
            <a:noFill/>
          </a:ln>
        </p:spPr>
        <p:txBody>
          <a:bodyPr anchorCtr="0" anchor="t" bIns="91425" lIns="91425" spcFirstLastPara="1" rIns="91425" wrap="square" tIns="91425">
            <a:noAutofit/>
          </a:bodyPr>
          <a:lstStyle/>
          <a:p>
            <a:pPr indent="0" lvl="0" marL="914400" rtl="0" algn="l">
              <a:lnSpc>
                <a:spcPct val="150000"/>
              </a:lnSpc>
              <a:spcBef>
                <a:spcPts val="0"/>
              </a:spcBef>
              <a:spcAft>
                <a:spcPts val="0"/>
              </a:spcAft>
              <a:buNone/>
            </a:pPr>
            <a:r>
              <a:t/>
            </a:r>
            <a:endParaRPr sz="1300">
              <a:solidFill>
                <a:schemeClr val="dk2"/>
              </a:solidFill>
            </a:endParaRPr>
          </a:p>
          <a:p>
            <a:pPr indent="-311150" lvl="1" marL="914400" rtl="0" algn="l">
              <a:lnSpc>
                <a:spcPct val="150000"/>
              </a:lnSpc>
              <a:spcBef>
                <a:spcPts val="1200"/>
              </a:spcBef>
              <a:spcAft>
                <a:spcPts val="0"/>
              </a:spcAft>
              <a:buClr>
                <a:schemeClr val="dk2"/>
              </a:buClr>
              <a:buSzPts val="1300"/>
              <a:buChar char="○"/>
            </a:pPr>
            <a:r>
              <a:rPr lang="en" sz="1300">
                <a:solidFill>
                  <a:schemeClr val="dk2"/>
                </a:solidFill>
              </a:rPr>
              <a:t>The main pollutants are Ozone (O3), Carbon Monoxide (CO), Sulfur Dioxide (SO2) and Nitrogen Dioxide (NO2) </a:t>
            </a:r>
            <a:endParaRPr sz="1300">
              <a:solidFill>
                <a:schemeClr val="dk2"/>
              </a:solidFill>
            </a:endParaRPr>
          </a:p>
          <a:p>
            <a:pPr indent="-311150" lvl="1" marL="914400" rtl="0" algn="l">
              <a:lnSpc>
                <a:spcPct val="150000"/>
              </a:lnSpc>
              <a:spcBef>
                <a:spcPts val="0"/>
              </a:spcBef>
              <a:spcAft>
                <a:spcPts val="0"/>
              </a:spcAft>
              <a:buClr>
                <a:schemeClr val="dk2"/>
              </a:buClr>
              <a:buSzPts val="1300"/>
              <a:buChar char="○"/>
            </a:pPr>
            <a:r>
              <a:rPr lang="en" sz="1300">
                <a:solidFill>
                  <a:schemeClr val="dk2"/>
                </a:solidFill>
              </a:rPr>
              <a:t>California’s Pollution Reduction plan has improved air quality over the years </a:t>
            </a:r>
            <a:endParaRPr sz="1300">
              <a:solidFill>
                <a:schemeClr val="dk2"/>
              </a:solidFill>
            </a:endParaRPr>
          </a:p>
          <a:p>
            <a:pPr indent="-311150" lvl="2" marL="1371600" rtl="0" algn="l">
              <a:lnSpc>
                <a:spcPct val="150000"/>
              </a:lnSpc>
              <a:spcBef>
                <a:spcPts val="0"/>
              </a:spcBef>
              <a:spcAft>
                <a:spcPts val="0"/>
              </a:spcAft>
              <a:buClr>
                <a:schemeClr val="dk2"/>
              </a:buClr>
              <a:buSzPts val="1300"/>
              <a:buChar char="■"/>
            </a:pPr>
            <a:r>
              <a:rPr lang="en" sz="1300">
                <a:solidFill>
                  <a:schemeClr val="dk2"/>
                </a:solidFill>
              </a:rPr>
              <a:t>Emission control and other policies implemented by the EPA has helped improve air quality nation-wide and specifically California</a:t>
            </a:r>
            <a:endParaRPr sz="1300">
              <a:solidFill>
                <a:schemeClr val="dk2"/>
              </a:solidFill>
            </a:endParaRPr>
          </a:p>
          <a:p>
            <a:pPr indent="-311150" lvl="2" marL="1371600" rtl="0" algn="l">
              <a:lnSpc>
                <a:spcPct val="150000"/>
              </a:lnSpc>
              <a:spcBef>
                <a:spcPts val="0"/>
              </a:spcBef>
              <a:spcAft>
                <a:spcPts val="0"/>
              </a:spcAft>
              <a:buClr>
                <a:schemeClr val="dk2"/>
              </a:buClr>
              <a:buSzPts val="1300"/>
              <a:buChar char="■"/>
            </a:pPr>
            <a:r>
              <a:rPr lang="en" sz="1300">
                <a:solidFill>
                  <a:schemeClr val="dk2"/>
                </a:solidFill>
              </a:rPr>
              <a:t>The US has reduced NO2 levels by 73% since 90s</a:t>
            </a:r>
            <a:endParaRPr sz="1300">
              <a:solidFill>
                <a:schemeClr val="dk2"/>
              </a:solidFill>
            </a:endParaRPr>
          </a:p>
          <a:p>
            <a:pPr indent="0" lvl="0" marL="0" rtl="0" algn="l">
              <a:lnSpc>
                <a:spcPct val="115000"/>
              </a:lnSpc>
              <a:spcBef>
                <a:spcPts val="1200"/>
              </a:spcBef>
              <a:spcAft>
                <a:spcPts val="1200"/>
              </a:spcAft>
              <a:buNone/>
            </a:pPr>
            <a:r>
              <a:t/>
            </a:r>
            <a:endParaRPr sz="13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15"/>
          <p:cNvPicPr preferRelativeResize="0"/>
          <p:nvPr/>
        </p:nvPicPr>
        <p:blipFill rotWithShape="1">
          <a:blip r:embed="rId3">
            <a:alphaModFix/>
          </a:blip>
          <a:srcRect b="10508" l="1080" r="-1080" t="47254"/>
          <a:stretch/>
        </p:blipFill>
        <p:spPr>
          <a:xfrm>
            <a:off x="-9" y="0"/>
            <a:ext cx="9144007" cy="5143500"/>
          </a:xfrm>
          <a:prstGeom prst="rect">
            <a:avLst/>
          </a:prstGeom>
          <a:noFill/>
          <a:ln>
            <a:noFill/>
          </a:ln>
        </p:spPr>
      </p:pic>
      <p:sp>
        <p:nvSpPr>
          <p:cNvPr id="70" name="Google Shape;70;p15"/>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t>Table of Contents</a:t>
            </a:r>
            <a:endParaRPr b="1" sz="2820"/>
          </a:p>
        </p:txBody>
      </p:sp>
      <p:sp>
        <p:nvSpPr>
          <p:cNvPr id="71" name="Google Shape;71;p15"/>
          <p:cNvSpPr txBox="1"/>
          <p:nvPr/>
        </p:nvSpPr>
        <p:spPr>
          <a:xfrm>
            <a:off x="841725" y="1512800"/>
            <a:ext cx="6224100" cy="1908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rgbClr val="434343"/>
              </a:buClr>
              <a:buSzPts val="2000"/>
              <a:buAutoNum type="arabicPeriod"/>
            </a:pPr>
            <a:r>
              <a:rPr lang="en" sz="2000">
                <a:solidFill>
                  <a:srgbClr val="434343"/>
                </a:solidFill>
              </a:rPr>
              <a:t>The Invisible Health Threat</a:t>
            </a:r>
            <a:endParaRPr sz="2000">
              <a:solidFill>
                <a:srgbClr val="434343"/>
              </a:solidFill>
            </a:endParaRPr>
          </a:p>
          <a:p>
            <a:pPr indent="-355600" lvl="0" marL="457200" rtl="0" algn="l">
              <a:lnSpc>
                <a:spcPct val="115000"/>
              </a:lnSpc>
              <a:spcBef>
                <a:spcPts val="0"/>
              </a:spcBef>
              <a:spcAft>
                <a:spcPts val="0"/>
              </a:spcAft>
              <a:buClr>
                <a:srgbClr val="434343"/>
              </a:buClr>
              <a:buSzPts val="2000"/>
              <a:buAutoNum type="arabicPeriod"/>
            </a:pPr>
            <a:r>
              <a:rPr lang="en" sz="2000">
                <a:solidFill>
                  <a:srgbClr val="434343"/>
                </a:solidFill>
              </a:rPr>
              <a:t>US Breakdown</a:t>
            </a:r>
            <a:endParaRPr sz="2000">
              <a:solidFill>
                <a:srgbClr val="434343"/>
              </a:solidFill>
            </a:endParaRPr>
          </a:p>
          <a:p>
            <a:pPr indent="-355600" lvl="0" marL="457200" rtl="0" algn="l">
              <a:lnSpc>
                <a:spcPct val="115000"/>
              </a:lnSpc>
              <a:spcBef>
                <a:spcPts val="0"/>
              </a:spcBef>
              <a:spcAft>
                <a:spcPts val="0"/>
              </a:spcAft>
              <a:buClr>
                <a:srgbClr val="434343"/>
              </a:buClr>
              <a:buSzPts val="2000"/>
              <a:buAutoNum type="arabicPeriod"/>
            </a:pPr>
            <a:r>
              <a:rPr lang="en" sz="2000">
                <a:solidFill>
                  <a:srgbClr val="434343"/>
                </a:solidFill>
              </a:rPr>
              <a:t>California Breakdown</a:t>
            </a:r>
            <a:endParaRPr sz="2000">
              <a:solidFill>
                <a:srgbClr val="434343"/>
              </a:solidFill>
            </a:endParaRPr>
          </a:p>
          <a:p>
            <a:pPr indent="-355600" lvl="0" marL="457200" rtl="0" algn="l">
              <a:lnSpc>
                <a:spcPct val="115000"/>
              </a:lnSpc>
              <a:spcBef>
                <a:spcPts val="0"/>
              </a:spcBef>
              <a:spcAft>
                <a:spcPts val="0"/>
              </a:spcAft>
              <a:buClr>
                <a:srgbClr val="434343"/>
              </a:buClr>
              <a:buSzPts val="2000"/>
              <a:buAutoNum type="arabicPeriod"/>
            </a:pPr>
            <a:r>
              <a:rPr lang="en" sz="2000">
                <a:solidFill>
                  <a:srgbClr val="434343"/>
                </a:solidFill>
              </a:rPr>
              <a:t>A History of CA’s Policies</a:t>
            </a:r>
            <a:endParaRPr sz="2000">
              <a:solidFill>
                <a:srgbClr val="434343"/>
              </a:solidFill>
            </a:endParaRPr>
          </a:p>
          <a:p>
            <a:pPr indent="-355600" lvl="0" marL="457200" rtl="0" algn="l">
              <a:lnSpc>
                <a:spcPct val="115000"/>
              </a:lnSpc>
              <a:spcBef>
                <a:spcPts val="0"/>
              </a:spcBef>
              <a:spcAft>
                <a:spcPts val="0"/>
              </a:spcAft>
              <a:buClr>
                <a:srgbClr val="434343"/>
              </a:buClr>
              <a:buSzPts val="2000"/>
              <a:buAutoNum type="arabicPeriod"/>
            </a:pPr>
            <a:r>
              <a:rPr lang="en" sz="2000">
                <a:solidFill>
                  <a:srgbClr val="434343"/>
                </a:solidFill>
              </a:rPr>
              <a:t>Conclusion</a:t>
            </a:r>
            <a:endParaRPr sz="2000">
              <a:solidFill>
                <a:srgbClr val="43434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6"/>
          <p:cNvPicPr preferRelativeResize="0"/>
          <p:nvPr/>
        </p:nvPicPr>
        <p:blipFill rotWithShape="1">
          <a:blip r:embed="rId3">
            <a:alphaModFix/>
          </a:blip>
          <a:srcRect b="10508" l="1080" r="-1080" t="47254"/>
          <a:stretch/>
        </p:blipFill>
        <p:spPr>
          <a:xfrm>
            <a:off x="-9" y="0"/>
            <a:ext cx="9144007" cy="5143500"/>
          </a:xfrm>
          <a:prstGeom prst="rect">
            <a:avLst/>
          </a:prstGeom>
          <a:noFill/>
          <a:ln>
            <a:noFill/>
          </a:ln>
        </p:spPr>
      </p:pic>
      <p:sp>
        <p:nvSpPr>
          <p:cNvPr id="77" name="Google Shape;77;p16"/>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t>Table of Contents</a:t>
            </a:r>
            <a:endParaRPr b="1" sz="2820"/>
          </a:p>
        </p:txBody>
      </p:sp>
      <p:sp>
        <p:nvSpPr>
          <p:cNvPr id="78" name="Google Shape;78;p16"/>
          <p:cNvSpPr txBox="1"/>
          <p:nvPr/>
        </p:nvSpPr>
        <p:spPr>
          <a:xfrm>
            <a:off x="841725" y="1512800"/>
            <a:ext cx="6224100" cy="1908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rgbClr val="434343"/>
              </a:buClr>
              <a:buSzPts val="2000"/>
              <a:buAutoNum type="arabicPeriod"/>
            </a:pPr>
            <a:r>
              <a:rPr b="1" lang="en" sz="2000">
                <a:solidFill>
                  <a:srgbClr val="434343"/>
                </a:solidFill>
              </a:rPr>
              <a:t>The Invisible Health Threat</a:t>
            </a:r>
            <a:endParaRPr b="1" sz="2000">
              <a:solidFill>
                <a:srgbClr val="434343"/>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US Breakdown</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California Breakdown</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A History of CA’s Policies</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Conclusion</a:t>
            </a:r>
            <a:endParaRPr sz="2000">
              <a:solidFill>
                <a:srgbClr val="B7B7B7"/>
              </a:solidFill>
            </a:endParaRPr>
          </a:p>
        </p:txBody>
      </p:sp>
      <p:pic>
        <p:nvPicPr>
          <p:cNvPr id="79" name="Google Shape;79;p16"/>
          <p:cNvPicPr preferRelativeResize="0"/>
          <p:nvPr/>
        </p:nvPicPr>
        <p:blipFill rotWithShape="1">
          <a:blip r:embed="rId4">
            <a:alphaModFix/>
          </a:blip>
          <a:srcRect b="12017" l="76829" r="20334" t="66686"/>
          <a:stretch/>
        </p:blipFill>
        <p:spPr>
          <a:xfrm>
            <a:off x="6926425" y="2366450"/>
            <a:ext cx="259350" cy="25933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00"/>
              <a:t>The Invisible Health Threat</a:t>
            </a:r>
            <a:endParaRPr b="1" sz="2800"/>
          </a:p>
        </p:txBody>
      </p:sp>
      <p:sp>
        <p:nvSpPr>
          <p:cNvPr id="85" name="Google Shape;85;p17"/>
          <p:cNvSpPr txBox="1"/>
          <p:nvPr>
            <p:ph idx="1" type="body"/>
          </p:nvPr>
        </p:nvSpPr>
        <p:spPr>
          <a:xfrm>
            <a:off x="311700" y="1182600"/>
            <a:ext cx="4685100" cy="331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n" sz="1100">
                <a:solidFill>
                  <a:schemeClr val="dk1"/>
                </a:solidFill>
              </a:rPr>
              <a:t>A Public Health Emergency</a:t>
            </a:r>
            <a:endParaRPr b="1" sz="1100">
              <a:solidFill>
                <a:schemeClr val="dk1"/>
              </a:solidFill>
            </a:endParaRPr>
          </a:p>
          <a:p>
            <a:pPr indent="-298450" lvl="0" marL="457200" rtl="0" algn="l">
              <a:spcBef>
                <a:spcPts val="1200"/>
              </a:spcBef>
              <a:spcAft>
                <a:spcPts val="0"/>
              </a:spcAft>
              <a:buClr>
                <a:schemeClr val="dk1"/>
              </a:buClr>
              <a:buSzPts val="1100"/>
              <a:buChar char="●"/>
            </a:pPr>
            <a:r>
              <a:rPr lang="en" sz="1100">
                <a:solidFill>
                  <a:schemeClr val="dk1"/>
                </a:solidFill>
              </a:rPr>
              <a:t>99% of the global population exposed to pollution levels above WHO recommendations.</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Responsible for approximately 7 million premature deaths annually.</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Affects not just the lungs, but the entire body, including the heart and brain.</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Key Health Conditions Linked to Air Pollution</a:t>
            </a:r>
            <a:endParaRPr b="1" sz="1100">
              <a:solidFill>
                <a:schemeClr val="dk1"/>
              </a:solidFill>
            </a:endParaRPr>
          </a:p>
          <a:p>
            <a:pPr indent="-298450" lvl="0" marL="457200" rtl="0" algn="l">
              <a:spcBef>
                <a:spcPts val="1200"/>
              </a:spcBef>
              <a:spcAft>
                <a:spcPts val="0"/>
              </a:spcAft>
              <a:buClr>
                <a:schemeClr val="dk1"/>
              </a:buClr>
              <a:buSzPts val="1100"/>
              <a:buChar char="●"/>
            </a:pPr>
            <a:r>
              <a:rPr lang="en" sz="1100">
                <a:solidFill>
                  <a:schemeClr val="dk1"/>
                </a:solidFill>
              </a:rPr>
              <a:t>Ischemic heart disease</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Stroke</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Chronic obstructive pulmonary disease (COPD)</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Lung cancer</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Acute respiratory infections (e.g., pneumonia)</a:t>
            </a:r>
            <a:endParaRPr>
              <a:solidFill>
                <a:schemeClr val="dk1"/>
              </a:solidFill>
            </a:endParaRPr>
          </a:p>
        </p:txBody>
      </p:sp>
      <p:sp>
        <p:nvSpPr>
          <p:cNvPr id="86" name="Google Shape;86;p17"/>
          <p:cNvSpPr txBox="1"/>
          <p:nvPr/>
        </p:nvSpPr>
        <p:spPr>
          <a:xfrm>
            <a:off x="178275" y="4806075"/>
            <a:ext cx="5105700" cy="22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700">
                <a:solidFill>
                  <a:schemeClr val="dk2"/>
                </a:solidFill>
              </a:rPr>
              <a:t>Source: </a:t>
            </a:r>
            <a:r>
              <a:rPr i="1" lang="en" sz="700" u="sng">
                <a:solidFill>
                  <a:schemeClr val="hlink"/>
                </a:solidFill>
                <a:hlinkClick r:id="rId3"/>
              </a:rPr>
              <a:t>https://www.who.int/news-room/feature-stories/detail/air-pollution--the-invisible-health-threat</a:t>
            </a:r>
            <a:r>
              <a:rPr i="1" lang="en" sz="700">
                <a:solidFill>
                  <a:schemeClr val="dk2"/>
                </a:solidFill>
              </a:rPr>
              <a:t> </a:t>
            </a:r>
            <a:endParaRPr i="1" sz="700">
              <a:solidFill>
                <a:schemeClr val="dk2"/>
              </a:solidFill>
            </a:endParaRPr>
          </a:p>
          <a:p>
            <a:pPr indent="0" lvl="0" marL="0" rtl="0" algn="l">
              <a:spcBef>
                <a:spcPts val="0"/>
              </a:spcBef>
              <a:spcAft>
                <a:spcPts val="0"/>
              </a:spcAft>
              <a:buNone/>
            </a:pPr>
            <a:r>
              <a:t/>
            </a:r>
            <a:endParaRPr sz="700">
              <a:solidFill>
                <a:schemeClr val="dk2"/>
              </a:solidFill>
            </a:endParaRPr>
          </a:p>
        </p:txBody>
      </p:sp>
      <p:sp>
        <p:nvSpPr>
          <p:cNvPr id="87" name="Google Shape;87;p17"/>
          <p:cNvSpPr txBox="1"/>
          <p:nvPr/>
        </p:nvSpPr>
        <p:spPr>
          <a:xfrm>
            <a:off x="5668800" y="2085575"/>
            <a:ext cx="2827800" cy="13614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b="1" baseline="30000" lang="en" sz="11100">
                <a:solidFill>
                  <a:srgbClr val="93613D"/>
                </a:solidFill>
              </a:rPr>
              <a:t>$8T</a:t>
            </a:r>
            <a:endParaRPr b="1" baseline="30000" sz="11100">
              <a:solidFill>
                <a:srgbClr val="93613D"/>
              </a:solidFill>
            </a:endParaRPr>
          </a:p>
        </p:txBody>
      </p:sp>
      <p:sp>
        <p:nvSpPr>
          <p:cNvPr id="88" name="Google Shape;88;p17"/>
          <p:cNvSpPr txBox="1"/>
          <p:nvPr/>
        </p:nvSpPr>
        <p:spPr>
          <a:xfrm>
            <a:off x="5668800" y="1696525"/>
            <a:ext cx="2827800" cy="37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Global Economic Impact</a:t>
            </a:r>
            <a:endParaRPr b="1"/>
          </a:p>
          <a:p>
            <a:pPr indent="0" lvl="0" marL="0" rtl="0" algn="ctr">
              <a:spcBef>
                <a:spcPts val="0"/>
              </a:spcBef>
              <a:spcAft>
                <a:spcPts val="0"/>
              </a:spcAft>
              <a:buNone/>
            </a:pPr>
            <a:r>
              <a:t/>
            </a:r>
            <a:endParaRPr b="1"/>
          </a:p>
        </p:txBody>
      </p:sp>
      <p:sp>
        <p:nvSpPr>
          <p:cNvPr id="89" name="Google Shape;89;p17"/>
          <p:cNvSpPr txBox="1"/>
          <p:nvPr/>
        </p:nvSpPr>
        <p:spPr>
          <a:xfrm>
            <a:off x="5668800" y="3068125"/>
            <a:ext cx="2827800" cy="37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Public health costs represent</a:t>
            </a:r>
            <a:endParaRPr sz="1100"/>
          </a:p>
          <a:p>
            <a:pPr indent="0" lvl="0" marL="0" rtl="0" algn="ctr">
              <a:spcBef>
                <a:spcPts val="0"/>
              </a:spcBef>
              <a:spcAft>
                <a:spcPts val="0"/>
              </a:spcAft>
              <a:buNone/>
            </a:pPr>
            <a:r>
              <a:rPr lang="en" sz="1100"/>
              <a:t>6.1% of global GDP (2019)</a:t>
            </a:r>
            <a:endParaRPr sz="1100"/>
          </a:p>
          <a:p>
            <a:pPr indent="0" lvl="0" marL="0" rtl="0" algn="ctr">
              <a:spcBef>
                <a:spcPts val="0"/>
              </a:spcBef>
              <a:spcAft>
                <a:spcPts val="0"/>
              </a:spcAft>
              <a:buNone/>
            </a:pPr>
            <a:r>
              <a:t/>
            </a:r>
            <a:endParaRPr b="1"/>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ph type="title"/>
          </p:nvPr>
        </p:nvSpPr>
        <p:spPr>
          <a:xfrm>
            <a:off x="1681738" y="904963"/>
            <a:ext cx="6009000" cy="121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Why focus on the pollutants and why California?</a:t>
            </a:r>
            <a:endParaRPr/>
          </a:p>
        </p:txBody>
      </p:sp>
      <p:sp>
        <p:nvSpPr>
          <p:cNvPr id="95" name="Google Shape;95;p18"/>
          <p:cNvSpPr txBox="1"/>
          <p:nvPr/>
        </p:nvSpPr>
        <p:spPr>
          <a:xfrm>
            <a:off x="8828875" y="727625"/>
            <a:ext cx="914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2"/>
              </a:solidFill>
            </a:endParaRPr>
          </a:p>
        </p:txBody>
      </p:sp>
      <p:sp>
        <p:nvSpPr>
          <p:cNvPr id="96" name="Google Shape;96;p18"/>
          <p:cNvSpPr txBox="1"/>
          <p:nvPr/>
        </p:nvSpPr>
        <p:spPr>
          <a:xfrm>
            <a:off x="446875" y="166150"/>
            <a:ext cx="6371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chemeClr val="dk1"/>
                </a:solidFill>
              </a:rPr>
              <a:t>The Invisible Health Threat</a:t>
            </a:r>
            <a:endParaRPr/>
          </a:p>
        </p:txBody>
      </p:sp>
      <p:pic>
        <p:nvPicPr>
          <p:cNvPr id="97" name="Google Shape;97;p18"/>
          <p:cNvPicPr preferRelativeResize="0"/>
          <p:nvPr/>
        </p:nvPicPr>
        <p:blipFill>
          <a:blip r:embed="rId3">
            <a:alphaModFix/>
          </a:blip>
          <a:stretch>
            <a:fillRect/>
          </a:stretch>
        </p:blipFill>
        <p:spPr>
          <a:xfrm>
            <a:off x="2644938" y="2242000"/>
            <a:ext cx="3854116" cy="24050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19"/>
          <p:cNvPicPr preferRelativeResize="0"/>
          <p:nvPr/>
        </p:nvPicPr>
        <p:blipFill rotWithShape="1">
          <a:blip r:embed="rId3">
            <a:alphaModFix/>
          </a:blip>
          <a:srcRect b="10508" l="1080" r="-1080" t="47254"/>
          <a:stretch/>
        </p:blipFill>
        <p:spPr>
          <a:xfrm>
            <a:off x="-9" y="0"/>
            <a:ext cx="9144007" cy="5143500"/>
          </a:xfrm>
          <a:prstGeom prst="rect">
            <a:avLst/>
          </a:prstGeom>
          <a:noFill/>
          <a:ln>
            <a:noFill/>
          </a:ln>
        </p:spPr>
      </p:pic>
      <p:sp>
        <p:nvSpPr>
          <p:cNvPr id="103" name="Google Shape;103;p19"/>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t>Table of Contents</a:t>
            </a:r>
            <a:endParaRPr b="1" sz="2820"/>
          </a:p>
        </p:txBody>
      </p:sp>
      <p:sp>
        <p:nvSpPr>
          <p:cNvPr id="104" name="Google Shape;104;p19"/>
          <p:cNvSpPr txBox="1"/>
          <p:nvPr/>
        </p:nvSpPr>
        <p:spPr>
          <a:xfrm>
            <a:off x="841725" y="1512800"/>
            <a:ext cx="6224100" cy="1908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The Invisible Health Threat</a:t>
            </a:r>
            <a:endParaRPr sz="2000">
              <a:solidFill>
                <a:srgbClr val="B7B7B7"/>
              </a:solidFill>
            </a:endParaRPr>
          </a:p>
          <a:p>
            <a:pPr indent="-355600" lvl="0" marL="457200" rtl="0" algn="l">
              <a:lnSpc>
                <a:spcPct val="115000"/>
              </a:lnSpc>
              <a:spcBef>
                <a:spcPts val="0"/>
              </a:spcBef>
              <a:spcAft>
                <a:spcPts val="0"/>
              </a:spcAft>
              <a:buClr>
                <a:srgbClr val="434343"/>
              </a:buClr>
              <a:buSzPts val="2000"/>
              <a:buAutoNum type="arabicPeriod"/>
            </a:pPr>
            <a:r>
              <a:rPr b="1" lang="en" sz="2000">
                <a:solidFill>
                  <a:srgbClr val="434343"/>
                </a:solidFill>
              </a:rPr>
              <a:t>US Breakdown</a:t>
            </a:r>
            <a:endParaRPr b="1" sz="2000">
              <a:solidFill>
                <a:srgbClr val="434343"/>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California Breakdown</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A History of CA’s Policies</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Conclusion</a:t>
            </a:r>
            <a:endParaRPr sz="2000">
              <a:solidFill>
                <a:srgbClr val="B7B7B7"/>
              </a:solidFill>
            </a:endParaRPr>
          </a:p>
        </p:txBody>
      </p:sp>
      <p:pic>
        <p:nvPicPr>
          <p:cNvPr id="105" name="Google Shape;105;p19"/>
          <p:cNvPicPr preferRelativeResize="0"/>
          <p:nvPr/>
        </p:nvPicPr>
        <p:blipFill rotWithShape="1">
          <a:blip r:embed="rId4">
            <a:alphaModFix/>
          </a:blip>
          <a:srcRect b="12017" l="76829" r="20334" t="66686"/>
          <a:stretch/>
        </p:blipFill>
        <p:spPr>
          <a:xfrm>
            <a:off x="6926425" y="2366450"/>
            <a:ext cx="259350" cy="2593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US Breakdown</a:t>
            </a:r>
            <a:r>
              <a:rPr lang="en"/>
              <a:t> | (Call Out)</a:t>
            </a:r>
            <a:endParaRPr/>
          </a:p>
        </p:txBody>
      </p:sp>
      <p:pic>
        <p:nvPicPr>
          <p:cNvPr id="111" name="Google Shape;111;p20" title="Air Quality in the US - Google Chrome 2024-08-25 13-51-30.mp4">
            <a:hlinkClick r:id="rId3"/>
          </p:cNvPr>
          <p:cNvPicPr preferRelativeResize="0"/>
          <p:nvPr/>
        </p:nvPicPr>
        <p:blipFill>
          <a:blip r:embed="rId4">
            <a:alphaModFix/>
          </a:blip>
          <a:stretch>
            <a:fillRect/>
          </a:stretch>
        </p:blipFill>
        <p:spPr>
          <a:xfrm>
            <a:off x="1020738" y="995775"/>
            <a:ext cx="7102526" cy="38471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1"/>
                                        </p:tgtEl>
                                        <p:attrNameLst>
                                          <p:attrName>style.visibility</p:attrName>
                                        </p:attrNameLst>
                                      </p:cBhvr>
                                      <p:to>
                                        <p:strVal val="visible"/>
                                      </p:to>
                                    </p:set>
                                    <p:animEffect filter="fade" transition="in">
                                      <p:cBhvr>
                                        <p:cTn dur="1000"/>
                                        <p:tgtEl>
                                          <p:spTgt spid="1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21"/>
          <p:cNvPicPr preferRelativeResize="0"/>
          <p:nvPr/>
        </p:nvPicPr>
        <p:blipFill rotWithShape="1">
          <a:blip r:embed="rId3">
            <a:alphaModFix/>
          </a:blip>
          <a:srcRect b="10508" l="1080" r="-1080" t="47254"/>
          <a:stretch/>
        </p:blipFill>
        <p:spPr>
          <a:xfrm>
            <a:off x="-9" y="0"/>
            <a:ext cx="9144007" cy="5143500"/>
          </a:xfrm>
          <a:prstGeom prst="rect">
            <a:avLst/>
          </a:prstGeom>
          <a:noFill/>
          <a:ln>
            <a:noFill/>
          </a:ln>
        </p:spPr>
      </p:pic>
      <p:sp>
        <p:nvSpPr>
          <p:cNvPr id="117" name="Google Shape;117;p21"/>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t>Table of Contents</a:t>
            </a:r>
            <a:endParaRPr b="1" sz="2820"/>
          </a:p>
        </p:txBody>
      </p:sp>
      <p:sp>
        <p:nvSpPr>
          <p:cNvPr id="118" name="Google Shape;118;p21"/>
          <p:cNvSpPr txBox="1"/>
          <p:nvPr/>
        </p:nvSpPr>
        <p:spPr>
          <a:xfrm>
            <a:off x="841725" y="1512800"/>
            <a:ext cx="6224100" cy="1908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The Invisible Health Threat</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US Breakdown</a:t>
            </a:r>
            <a:endParaRPr sz="2000">
              <a:solidFill>
                <a:srgbClr val="B7B7B7"/>
              </a:solidFill>
            </a:endParaRPr>
          </a:p>
          <a:p>
            <a:pPr indent="-355600" lvl="0" marL="457200" rtl="0" algn="l">
              <a:lnSpc>
                <a:spcPct val="115000"/>
              </a:lnSpc>
              <a:spcBef>
                <a:spcPts val="0"/>
              </a:spcBef>
              <a:spcAft>
                <a:spcPts val="0"/>
              </a:spcAft>
              <a:buClr>
                <a:srgbClr val="434343"/>
              </a:buClr>
              <a:buSzPts val="2000"/>
              <a:buAutoNum type="arabicPeriod"/>
            </a:pPr>
            <a:r>
              <a:rPr b="1" lang="en" sz="2000">
                <a:solidFill>
                  <a:srgbClr val="434343"/>
                </a:solidFill>
              </a:rPr>
              <a:t>California Breakdown</a:t>
            </a:r>
            <a:endParaRPr b="1" sz="2000">
              <a:solidFill>
                <a:srgbClr val="434343"/>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A History of CA’s Policies</a:t>
            </a:r>
            <a:endParaRPr sz="2000">
              <a:solidFill>
                <a:srgbClr val="B7B7B7"/>
              </a:solidFill>
            </a:endParaRPr>
          </a:p>
          <a:p>
            <a:pPr indent="-355600" lvl="0" marL="457200" rtl="0" algn="l">
              <a:lnSpc>
                <a:spcPct val="115000"/>
              </a:lnSpc>
              <a:spcBef>
                <a:spcPts val="0"/>
              </a:spcBef>
              <a:spcAft>
                <a:spcPts val="0"/>
              </a:spcAft>
              <a:buClr>
                <a:srgbClr val="B7B7B7"/>
              </a:buClr>
              <a:buSzPts val="2000"/>
              <a:buAutoNum type="arabicPeriod"/>
            </a:pPr>
            <a:r>
              <a:rPr lang="en" sz="2000">
                <a:solidFill>
                  <a:srgbClr val="B7B7B7"/>
                </a:solidFill>
              </a:rPr>
              <a:t>Conclusion</a:t>
            </a:r>
            <a:endParaRPr sz="2000">
              <a:solidFill>
                <a:srgbClr val="B7B7B7"/>
              </a:solidFill>
            </a:endParaRPr>
          </a:p>
        </p:txBody>
      </p:sp>
      <p:pic>
        <p:nvPicPr>
          <p:cNvPr id="119" name="Google Shape;119;p21"/>
          <p:cNvPicPr preferRelativeResize="0"/>
          <p:nvPr/>
        </p:nvPicPr>
        <p:blipFill rotWithShape="1">
          <a:blip r:embed="rId4">
            <a:alphaModFix/>
          </a:blip>
          <a:srcRect b="12017" l="76829" r="20334" t="66686"/>
          <a:stretch/>
        </p:blipFill>
        <p:spPr>
          <a:xfrm>
            <a:off x="6926425" y="2366450"/>
            <a:ext cx="259350" cy="25933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2565975" y="744350"/>
            <a:ext cx="4244400" cy="47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100"/>
              <a:t>California City </a:t>
            </a:r>
            <a:r>
              <a:rPr lang="en" sz="2100"/>
              <a:t>Comparison</a:t>
            </a:r>
            <a:endParaRPr sz="2100"/>
          </a:p>
        </p:txBody>
      </p:sp>
      <p:sp>
        <p:nvSpPr>
          <p:cNvPr id="125" name="Google Shape;125;p22"/>
          <p:cNvSpPr txBox="1"/>
          <p:nvPr/>
        </p:nvSpPr>
        <p:spPr>
          <a:xfrm>
            <a:off x="122625" y="51650"/>
            <a:ext cx="793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solidFill>
                  <a:schemeClr val="dk1"/>
                </a:solidFill>
              </a:rPr>
              <a:t>California Cities Breakdown</a:t>
            </a:r>
            <a:r>
              <a:rPr lang="en" sz="2800">
                <a:solidFill>
                  <a:schemeClr val="dk1"/>
                </a:solidFill>
              </a:rPr>
              <a:t> | (Call Out)</a:t>
            </a:r>
            <a:endParaRPr sz="2800">
              <a:solidFill>
                <a:schemeClr val="dk1"/>
              </a:solidFill>
            </a:endParaRPr>
          </a:p>
        </p:txBody>
      </p:sp>
      <p:pic>
        <p:nvPicPr>
          <p:cNvPr id="126" name="Google Shape;126;p22"/>
          <p:cNvPicPr preferRelativeResize="0"/>
          <p:nvPr/>
        </p:nvPicPr>
        <p:blipFill>
          <a:blip r:embed="rId3">
            <a:alphaModFix/>
          </a:blip>
          <a:stretch>
            <a:fillRect/>
          </a:stretch>
        </p:blipFill>
        <p:spPr>
          <a:xfrm>
            <a:off x="927163" y="1216250"/>
            <a:ext cx="7522028" cy="36224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